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1" r:id="rId6"/>
    <p:sldId id="265" r:id="rId7"/>
    <p:sldId id="263" r:id="rId8"/>
    <p:sldId id="266" r:id="rId9"/>
    <p:sldId id="268" r:id="rId10"/>
    <p:sldId id="267" r:id="rId11"/>
    <p:sldId id="264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759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2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1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90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9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3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0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36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60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2D3-28D2-41CB-8DA7-C2D3E01CEA0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46F03-BFFE-4E4D-8022-EEC3A86CC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9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</a:t>
            </a:r>
            <a:r>
              <a:rPr lang="fi-FI" dirty="0" smtClean="0"/>
              <a:t>yödä ja juoda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to </a:t>
            </a:r>
            <a:r>
              <a:rPr lang="fi-FI" dirty="0" err="1" smtClean="0"/>
              <a:t>eat</a:t>
            </a:r>
            <a:r>
              <a:rPr lang="fi-FI" dirty="0" smtClean="0"/>
              <a:t> and to drink</a:t>
            </a:r>
          </a:p>
          <a:p>
            <a:r>
              <a:rPr lang="fi-FI" dirty="0" smtClean="0"/>
              <a:t>(and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verbs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b="1" dirty="0" smtClean="0"/>
              <a:t>da/</a:t>
            </a:r>
            <a:r>
              <a:rPr lang="fi-FI" b="1" dirty="0" err="1" smtClean="0"/>
              <a:t>dä</a:t>
            </a:r>
            <a:r>
              <a:rPr lang="fi-FI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56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55632" cy="4351338"/>
          </a:xfrm>
        </p:spPr>
        <p:txBody>
          <a:bodyPr>
            <a:normAutofit fontScale="55000" lnSpcReduction="20000"/>
          </a:bodyPr>
          <a:lstStyle/>
          <a:p>
            <a:endParaRPr lang="fi-FI" sz="2300" dirty="0" smtClean="0"/>
          </a:p>
          <a:p>
            <a:endParaRPr lang="fi-FI" sz="2300" dirty="0"/>
          </a:p>
          <a:p>
            <a:endParaRPr lang="fi-FI" sz="2900" dirty="0" smtClean="0"/>
          </a:p>
          <a:p>
            <a:pPr marL="0" indent="0">
              <a:buNone/>
            </a:pPr>
            <a:r>
              <a:rPr lang="fi-FI" sz="2900" b="1" dirty="0" smtClean="0"/>
              <a:t>	syö</a:t>
            </a:r>
            <a:r>
              <a:rPr lang="fi-FI" sz="2900" b="1" dirty="0" smtClean="0">
                <a:solidFill>
                  <a:srgbClr val="0070C0"/>
                </a:solidFill>
              </a:rPr>
              <a:t>dä</a:t>
            </a:r>
          </a:p>
          <a:p>
            <a:pPr marL="0" indent="0">
              <a:buNone/>
            </a:pPr>
            <a:r>
              <a:rPr lang="fi-FI" sz="2900" dirty="0" smtClean="0"/>
              <a:t>minä 	syön	</a:t>
            </a:r>
          </a:p>
          <a:p>
            <a:pPr marL="0" indent="0">
              <a:buNone/>
            </a:pPr>
            <a:r>
              <a:rPr lang="fi-FI" sz="2900" dirty="0" smtClean="0"/>
              <a:t>sinä 	syöt</a:t>
            </a:r>
          </a:p>
          <a:p>
            <a:pPr marL="0" indent="0">
              <a:buNone/>
            </a:pPr>
            <a:r>
              <a:rPr lang="fi-FI" sz="2900" dirty="0" smtClean="0"/>
              <a:t>hän 	syö</a:t>
            </a:r>
          </a:p>
          <a:p>
            <a:pPr marL="0" indent="0">
              <a:buNone/>
            </a:pPr>
            <a:r>
              <a:rPr lang="fi-FI" sz="2900" dirty="0" smtClean="0"/>
              <a:t>me 	syömme</a:t>
            </a:r>
          </a:p>
          <a:p>
            <a:pPr marL="0" indent="0">
              <a:buNone/>
            </a:pPr>
            <a:r>
              <a:rPr lang="fi-FI" sz="2900" dirty="0" smtClean="0"/>
              <a:t>te 	syötte</a:t>
            </a:r>
          </a:p>
          <a:p>
            <a:pPr marL="0" indent="0">
              <a:buNone/>
            </a:pPr>
            <a:r>
              <a:rPr lang="fi-FI" sz="2900" dirty="0" smtClean="0"/>
              <a:t>he 	syövät</a:t>
            </a:r>
          </a:p>
          <a:p>
            <a:pPr marL="0" indent="0">
              <a:buNone/>
            </a:pPr>
            <a:endParaRPr lang="fi-FI" sz="2300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  <p:sp>
        <p:nvSpPr>
          <p:cNvPr id="5" name="Line Callout 1 4"/>
          <p:cNvSpPr/>
          <p:nvPr/>
        </p:nvSpPr>
        <p:spPr>
          <a:xfrm>
            <a:off x="3184355" y="3309771"/>
            <a:ext cx="1788697" cy="1190040"/>
          </a:xfrm>
          <a:prstGeom prst="borderCallout1">
            <a:avLst>
              <a:gd name="adj1" fmla="val 18750"/>
              <a:gd name="adj2" fmla="val -8333"/>
              <a:gd name="adj3" fmla="val 29802"/>
              <a:gd name="adj4" fmla="val -56582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rgbClr val="C00000"/>
                </a:solidFill>
              </a:rPr>
              <a:t>Notice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that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b="1" dirty="0" smtClean="0">
                <a:solidFill>
                  <a:srgbClr val="C00000"/>
                </a:solidFill>
              </a:rPr>
              <a:t>hän-person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does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b="1" dirty="0" err="1" smtClean="0">
                <a:solidFill>
                  <a:srgbClr val="C00000"/>
                </a:solidFill>
              </a:rPr>
              <a:t>not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have</a:t>
            </a:r>
            <a:r>
              <a:rPr lang="fi-FI" dirty="0" smtClean="0">
                <a:solidFill>
                  <a:srgbClr val="C00000"/>
                </a:solidFill>
              </a:rPr>
              <a:t> a long </a:t>
            </a:r>
            <a:r>
              <a:rPr lang="fi-FI" dirty="0" err="1" smtClean="0">
                <a:solidFill>
                  <a:srgbClr val="C00000"/>
                </a:solidFill>
              </a:rPr>
              <a:t>vowel</a:t>
            </a:r>
            <a:r>
              <a:rPr lang="fi-FI" dirty="0" smtClean="0">
                <a:solidFill>
                  <a:srgbClr val="C00000"/>
                </a:solidFill>
              </a:rPr>
              <a:t>!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26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9411" y="737937"/>
            <a:ext cx="818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Now</a:t>
            </a:r>
            <a:r>
              <a:rPr lang="fi-FI" dirty="0" smtClean="0"/>
              <a:t> </a:t>
            </a:r>
            <a:r>
              <a:rPr lang="fi-FI" dirty="0" err="1" smtClean="0"/>
              <a:t>try</a:t>
            </a:r>
            <a:r>
              <a:rPr lang="fi-FI" dirty="0" smtClean="0"/>
              <a:t> to </a:t>
            </a:r>
            <a:r>
              <a:rPr lang="fi-FI" dirty="0" err="1" smtClean="0"/>
              <a:t>conjugate</a:t>
            </a:r>
            <a:r>
              <a:rPr lang="fi-FI" dirty="0" smtClean="0"/>
              <a:t> in </a:t>
            </a:r>
            <a:r>
              <a:rPr lang="fi-FI" dirty="0" err="1" smtClean="0"/>
              <a:t>persons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verb</a:t>
            </a:r>
            <a:r>
              <a:rPr lang="fi-FI" dirty="0" smtClean="0"/>
              <a:t> </a:t>
            </a:r>
            <a:r>
              <a:rPr lang="fi-FI" b="1" dirty="0" smtClean="0"/>
              <a:t>juoda</a:t>
            </a:r>
            <a:r>
              <a:rPr lang="fi-FI" dirty="0" smtClean="0"/>
              <a:t> (to drink) and </a:t>
            </a:r>
            <a:r>
              <a:rPr lang="fi-FI" b="1" dirty="0" smtClean="0"/>
              <a:t>uida</a:t>
            </a:r>
            <a:r>
              <a:rPr lang="fi-FI" dirty="0" smtClean="0"/>
              <a:t> (to </a:t>
            </a:r>
            <a:r>
              <a:rPr lang="fi-FI" dirty="0" err="1" smtClean="0"/>
              <a:t>swim</a:t>
            </a:r>
            <a:r>
              <a:rPr lang="fi-FI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1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4211" y="2558717"/>
            <a:ext cx="3465094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fi-FI" b="1" dirty="0" smtClean="0"/>
              <a:t>	juo</a:t>
            </a:r>
            <a:r>
              <a:rPr lang="fi-FI" b="1" dirty="0" smtClean="0">
                <a:solidFill>
                  <a:srgbClr val="0070C0"/>
                </a:solidFill>
              </a:rPr>
              <a:t>da</a:t>
            </a:r>
          </a:p>
          <a:p>
            <a:pPr>
              <a:lnSpc>
                <a:spcPts val="2500"/>
              </a:lnSpc>
            </a:pPr>
            <a:r>
              <a:rPr lang="fi-FI" dirty="0"/>
              <a:t>m</a:t>
            </a:r>
            <a:r>
              <a:rPr lang="fi-FI" dirty="0" smtClean="0"/>
              <a:t>inä	juon</a:t>
            </a:r>
          </a:p>
          <a:p>
            <a:pPr>
              <a:lnSpc>
                <a:spcPts val="2500"/>
              </a:lnSpc>
            </a:pPr>
            <a:r>
              <a:rPr lang="fi-FI" dirty="0"/>
              <a:t>s</a:t>
            </a:r>
            <a:r>
              <a:rPr lang="fi-FI" dirty="0" smtClean="0"/>
              <a:t>inä	juot </a:t>
            </a:r>
          </a:p>
          <a:p>
            <a:pPr>
              <a:lnSpc>
                <a:spcPts val="2500"/>
              </a:lnSpc>
            </a:pPr>
            <a:r>
              <a:rPr lang="fi-FI" dirty="0"/>
              <a:t>h</a:t>
            </a:r>
            <a:r>
              <a:rPr lang="fi-FI" dirty="0" smtClean="0"/>
              <a:t>än	juo</a:t>
            </a:r>
          </a:p>
          <a:p>
            <a:pPr>
              <a:lnSpc>
                <a:spcPts val="2500"/>
              </a:lnSpc>
            </a:pPr>
            <a:r>
              <a:rPr lang="fi-FI" dirty="0"/>
              <a:t>m</a:t>
            </a:r>
            <a:r>
              <a:rPr lang="fi-FI" dirty="0" smtClean="0"/>
              <a:t>e	juomme</a:t>
            </a:r>
          </a:p>
          <a:p>
            <a:pPr>
              <a:lnSpc>
                <a:spcPts val="2500"/>
              </a:lnSpc>
            </a:pPr>
            <a:r>
              <a:rPr lang="fi-FI" dirty="0"/>
              <a:t>t</a:t>
            </a:r>
            <a:r>
              <a:rPr lang="fi-FI" dirty="0" smtClean="0"/>
              <a:t>e	juotte</a:t>
            </a:r>
          </a:p>
          <a:p>
            <a:pPr>
              <a:lnSpc>
                <a:spcPts val="2500"/>
              </a:lnSpc>
            </a:pPr>
            <a:r>
              <a:rPr lang="fi-FI" dirty="0"/>
              <a:t>h</a:t>
            </a:r>
            <a:r>
              <a:rPr lang="fi-FI" dirty="0" smtClean="0"/>
              <a:t>e	juovat</a:t>
            </a:r>
          </a:p>
          <a:p>
            <a:pPr>
              <a:lnSpc>
                <a:spcPts val="2500"/>
              </a:lnSpc>
            </a:pPr>
            <a:endParaRPr lang="fi-FI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299411" y="737937"/>
            <a:ext cx="818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Here’s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answer</a:t>
            </a:r>
            <a:r>
              <a:rPr lang="fi-FI" dirty="0" smtClean="0"/>
              <a:t>. </a:t>
            </a:r>
            <a:r>
              <a:rPr lang="fi-FI" dirty="0" err="1" smtClean="0"/>
              <a:t>Did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get</a:t>
            </a:r>
            <a:r>
              <a:rPr lang="fi-FI" dirty="0" smtClean="0"/>
              <a:t> it </a:t>
            </a:r>
            <a:r>
              <a:rPr lang="fi-FI" dirty="0" err="1" smtClean="0"/>
              <a:t>right</a:t>
            </a:r>
            <a:r>
              <a:rPr lang="fi-FI" dirty="0" smtClean="0"/>
              <a:t>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58590" y="2558717"/>
            <a:ext cx="3465094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fi-FI" b="1" dirty="0" smtClean="0"/>
              <a:t>	ui</a:t>
            </a:r>
            <a:r>
              <a:rPr lang="fi-FI" b="1" dirty="0" smtClean="0">
                <a:solidFill>
                  <a:srgbClr val="0070C0"/>
                </a:solidFill>
              </a:rPr>
              <a:t>da</a:t>
            </a:r>
          </a:p>
          <a:p>
            <a:pPr>
              <a:lnSpc>
                <a:spcPts val="2500"/>
              </a:lnSpc>
            </a:pPr>
            <a:r>
              <a:rPr lang="fi-FI" dirty="0"/>
              <a:t>m</a:t>
            </a:r>
            <a:r>
              <a:rPr lang="fi-FI" dirty="0" smtClean="0"/>
              <a:t>inä	uin</a:t>
            </a:r>
          </a:p>
          <a:p>
            <a:pPr>
              <a:lnSpc>
                <a:spcPts val="2500"/>
              </a:lnSpc>
            </a:pPr>
            <a:r>
              <a:rPr lang="fi-FI" dirty="0"/>
              <a:t>s</a:t>
            </a:r>
            <a:r>
              <a:rPr lang="fi-FI" dirty="0" smtClean="0"/>
              <a:t>inä	uit</a:t>
            </a:r>
          </a:p>
          <a:p>
            <a:pPr>
              <a:lnSpc>
                <a:spcPts val="2500"/>
              </a:lnSpc>
            </a:pPr>
            <a:r>
              <a:rPr lang="fi-FI" dirty="0"/>
              <a:t>h</a:t>
            </a:r>
            <a:r>
              <a:rPr lang="fi-FI" dirty="0" smtClean="0"/>
              <a:t>än	ui</a:t>
            </a:r>
          </a:p>
          <a:p>
            <a:pPr>
              <a:lnSpc>
                <a:spcPts val="2500"/>
              </a:lnSpc>
            </a:pPr>
            <a:r>
              <a:rPr lang="fi-FI" dirty="0"/>
              <a:t>m</a:t>
            </a:r>
            <a:r>
              <a:rPr lang="fi-FI" dirty="0" smtClean="0"/>
              <a:t>e	uimme</a:t>
            </a:r>
          </a:p>
          <a:p>
            <a:pPr>
              <a:lnSpc>
                <a:spcPts val="2500"/>
              </a:lnSpc>
            </a:pPr>
            <a:r>
              <a:rPr lang="fi-FI" dirty="0"/>
              <a:t>t</a:t>
            </a:r>
            <a:r>
              <a:rPr lang="fi-FI" dirty="0" smtClean="0"/>
              <a:t>e	uitte</a:t>
            </a:r>
          </a:p>
          <a:p>
            <a:pPr>
              <a:lnSpc>
                <a:spcPts val="2500"/>
              </a:lnSpc>
            </a:pPr>
            <a:r>
              <a:rPr lang="fi-FI" dirty="0"/>
              <a:t>h</a:t>
            </a:r>
            <a:r>
              <a:rPr lang="fi-FI" dirty="0" smtClean="0"/>
              <a:t>e	uivat</a:t>
            </a:r>
          </a:p>
          <a:p>
            <a:pPr>
              <a:lnSpc>
                <a:spcPts val="2500"/>
              </a:lnSpc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61516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4211" y="2558717"/>
            <a:ext cx="3465094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fi-FI" b="1" dirty="0" smtClean="0"/>
              <a:t>	syö</a:t>
            </a:r>
            <a:r>
              <a:rPr lang="fi-FI" b="1" dirty="0" smtClean="0">
                <a:solidFill>
                  <a:srgbClr val="0070C0"/>
                </a:solidFill>
              </a:rPr>
              <a:t>dä</a:t>
            </a:r>
          </a:p>
          <a:p>
            <a:pPr>
              <a:lnSpc>
                <a:spcPts val="2500"/>
              </a:lnSpc>
            </a:pPr>
            <a:r>
              <a:rPr lang="fi-FI" dirty="0"/>
              <a:t>m</a:t>
            </a:r>
            <a:r>
              <a:rPr lang="fi-FI" dirty="0" smtClean="0"/>
              <a:t>inä	syön</a:t>
            </a:r>
          </a:p>
          <a:p>
            <a:pPr>
              <a:lnSpc>
                <a:spcPts val="2500"/>
              </a:lnSpc>
            </a:pPr>
            <a:r>
              <a:rPr lang="fi-FI" dirty="0"/>
              <a:t>s</a:t>
            </a:r>
            <a:r>
              <a:rPr lang="fi-FI" dirty="0" smtClean="0"/>
              <a:t>inä	syöt</a:t>
            </a:r>
          </a:p>
          <a:p>
            <a:pPr>
              <a:lnSpc>
                <a:spcPts val="2500"/>
              </a:lnSpc>
            </a:pPr>
            <a:r>
              <a:rPr lang="fi-FI" dirty="0"/>
              <a:t>h</a:t>
            </a:r>
            <a:r>
              <a:rPr lang="fi-FI" dirty="0" smtClean="0"/>
              <a:t>än	syö</a:t>
            </a:r>
          </a:p>
          <a:p>
            <a:pPr>
              <a:lnSpc>
                <a:spcPts val="2500"/>
              </a:lnSpc>
            </a:pPr>
            <a:r>
              <a:rPr lang="fi-FI" dirty="0"/>
              <a:t>m</a:t>
            </a:r>
            <a:r>
              <a:rPr lang="fi-FI" dirty="0" smtClean="0"/>
              <a:t>e	syömme</a:t>
            </a:r>
          </a:p>
          <a:p>
            <a:pPr>
              <a:lnSpc>
                <a:spcPts val="2500"/>
              </a:lnSpc>
            </a:pPr>
            <a:r>
              <a:rPr lang="fi-FI" dirty="0"/>
              <a:t>t</a:t>
            </a:r>
            <a:r>
              <a:rPr lang="fi-FI" dirty="0" smtClean="0"/>
              <a:t>e	syötte</a:t>
            </a:r>
          </a:p>
          <a:p>
            <a:pPr>
              <a:lnSpc>
                <a:spcPts val="2500"/>
              </a:lnSpc>
            </a:pPr>
            <a:r>
              <a:rPr lang="fi-FI" dirty="0"/>
              <a:t>h</a:t>
            </a:r>
            <a:r>
              <a:rPr lang="fi-FI" dirty="0" smtClean="0"/>
              <a:t>e	syövät</a:t>
            </a:r>
          </a:p>
          <a:p>
            <a:pPr>
              <a:lnSpc>
                <a:spcPts val="2500"/>
              </a:lnSpc>
            </a:pPr>
            <a:endParaRPr lang="fi-FI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299411" y="737937"/>
            <a:ext cx="818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Let’s</a:t>
            </a:r>
            <a:r>
              <a:rPr lang="fi-FI" dirty="0" smtClean="0"/>
              <a:t> go </a:t>
            </a:r>
            <a:r>
              <a:rPr lang="fi-FI" dirty="0" err="1" smtClean="0"/>
              <a:t>back</a:t>
            </a:r>
            <a:r>
              <a:rPr lang="fi-FI" dirty="0" smtClean="0"/>
              <a:t> to </a:t>
            </a:r>
            <a:r>
              <a:rPr lang="fi-FI" b="1" dirty="0" smtClean="0"/>
              <a:t>syödä</a:t>
            </a:r>
            <a:r>
              <a:rPr lang="fi-FI" dirty="0" smtClean="0"/>
              <a:t>.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think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can</a:t>
            </a:r>
            <a:r>
              <a:rPr lang="fi-FI" dirty="0" smtClean="0"/>
              <a:t> </a:t>
            </a: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negative</a:t>
            </a:r>
            <a:r>
              <a:rPr lang="fi-FI" dirty="0" smtClean="0"/>
              <a:t>? </a:t>
            </a:r>
            <a:r>
              <a:rPr lang="fi-FI" dirty="0" err="1" smtClean="0"/>
              <a:t>Try</a:t>
            </a:r>
            <a:r>
              <a:rPr lang="fi-FI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1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4210" y="2558717"/>
            <a:ext cx="5759115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fi-FI" b="1" dirty="0" smtClean="0"/>
              <a:t>	syö</a:t>
            </a:r>
            <a:r>
              <a:rPr lang="fi-FI" b="1" dirty="0" smtClean="0">
                <a:solidFill>
                  <a:srgbClr val="0070C0"/>
                </a:solidFill>
              </a:rPr>
              <a:t>dä</a:t>
            </a:r>
          </a:p>
          <a:p>
            <a:pPr>
              <a:lnSpc>
                <a:spcPts val="2500"/>
              </a:lnSpc>
            </a:pPr>
            <a:r>
              <a:rPr lang="fi-FI" dirty="0"/>
              <a:t>m</a:t>
            </a:r>
            <a:r>
              <a:rPr lang="fi-FI" dirty="0" smtClean="0"/>
              <a:t>inä	syön		en syö</a:t>
            </a:r>
          </a:p>
          <a:p>
            <a:pPr>
              <a:lnSpc>
                <a:spcPts val="2500"/>
              </a:lnSpc>
            </a:pPr>
            <a:r>
              <a:rPr lang="fi-FI" dirty="0"/>
              <a:t>s</a:t>
            </a:r>
            <a:r>
              <a:rPr lang="fi-FI" dirty="0" smtClean="0"/>
              <a:t>inä	syöt		et syö</a:t>
            </a:r>
          </a:p>
          <a:p>
            <a:pPr>
              <a:lnSpc>
                <a:spcPts val="2500"/>
              </a:lnSpc>
            </a:pPr>
            <a:r>
              <a:rPr lang="fi-FI" dirty="0"/>
              <a:t>h</a:t>
            </a:r>
            <a:r>
              <a:rPr lang="fi-FI" dirty="0" smtClean="0"/>
              <a:t>än	syö		ei syö</a:t>
            </a:r>
          </a:p>
          <a:p>
            <a:pPr>
              <a:lnSpc>
                <a:spcPts val="2500"/>
              </a:lnSpc>
            </a:pPr>
            <a:r>
              <a:rPr lang="fi-FI" dirty="0"/>
              <a:t>m</a:t>
            </a:r>
            <a:r>
              <a:rPr lang="fi-FI" dirty="0" smtClean="0"/>
              <a:t>e	syömme		emme syö</a:t>
            </a:r>
          </a:p>
          <a:p>
            <a:pPr>
              <a:lnSpc>
                <a:spcPts val="2500"/>
              </a:lnSpc>
            </a:pPr>
            <a:r>
              <a:rPr lang="fi-FI" dirty="0"/>
              <a:t>t</a:t>
            </a:r>
            <a:r>
              <a:rPr lang="fi-FI" dirty="0" smtClean="0"/>
              <a:t>e	syötte		ette syö</a:t>
            </a:r>
          </a:p>
          <a:p>
            <a:pPr>
              <a:lnSpc>
                <a:spcPts val="2500"/>
              </a:lnSpc>
            </a:pPr>
            <a:r>
              <a:rPr lang="fi-FI" dirty="0"/>
              <a:t>h</a:t>
            </a:r>
            <a:r>
              <a:rPr lang="fi-FI" dirty="0" smtClean="0"/>
              <a:t>e	syövät		eivät syö</a:t>
            </a:r>
          </a:p>
          <a:p>
            <a:pPr>
              <a:lnSpc>
                <a:spcPts val="2500"/>
              </a:lnSpc>
            </a:pPr>
            <a:endParaRPr lang="fi-FI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299411" y="737937"/>
            <a:ext cx="818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Here’s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negative</a:t>
            </a:r>
            <a:r>
              <a:rPr lang="fi-FI" dirty="0" smtClean="0"/>
              <a:t>. </a:t>
            </a:r>
            <a:r>
              <a:rPr lang="fi-FI" dirty="0" err="1" smtClean="0"/>
              <a:t>Did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get</a:t>
            </a:r>
            <a:r>
              <a:rPr lang="fi-FI" dirty="0" smtClean="0"/>
              <a:t> it </a:t>
            </a:r>
            <a:r>
              <a:rPr lang="fi-FI" dirty="0" err="1" smtClean="0"/>
              <a:t>right</a:t>
            </a:r>
            <a:r>
              <a:rPr lang="fi-FI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19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9411" y="794084"/>
            <a:ext cx="818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 smtClean="0"/>
              <a:t>Let’s</a:t>
            </a:r>
            <a:r>
              <a:rPr lang="fi-FI" b="1" dirty="0" smtClean="0"/>
              <a:t> </a:t>
            </a:r>
            <a:r>
              <a:rPr lang="fi-FI" b="1" dirty="0" err="1" smtClean="0"/>
              <a:t>try</a:t>
            </a:r>
            <a:r>
              <a:rPr lang="fi-FI" b="1" dirty="0" smtClean="0"/>
              <a:t> </a:t>
            </a:r>
            <a:r>
              <a:rPr lang="fi-FI" b="1" dirty="0" err="1" smtClean="0"/>
              <a:t>some</a:t>
            </a:r>
            <a:r>
              <a:rPr lang="fi-FI" b="1" dirty="0" smtClean="0"/>
              <a:t> </a:t>
            </a:r>
            <a:r>
              <a:rPr lang="fi-FI" b="1" dirty="0" err="1" smtClean="0"/>
              <a:t>sentences</a:t>
            </a:r>
            <a:r>
              <a:rPr lang="fi-FI" b="1" dirty="0" smtClean="0"/>
              <a:t>! </a:t>
            </a:r>
            <a:r>
              <a:rPr lang="fi-FI" b="1" dirty="0" err="1" smtClean="0"/>
              <a:t>Please</a:t>
            </a:r>
            <a:r>
              <a:rPr lang="fi-FI" b="1" dirty="0" smtClean="0"/>
              <a:t> </a:t>
            </a:r>
            <a:r>
              <a:rPr lang="fi-FI" b="1" dirty="0" err="1" smtClean="0"/>
              <a:t>translate</a:t>
            </a:r>
            <a:r>
              <a:rPr lang="fi-FI" b="1" dirty="0"/>
              <a:t> </a:t>
            </a:r>
            <a:r>
              <a:rPr lang="fi-FI" b="1" dirty="0" smtClean="0"/>
              <a:t>and </a:t>
            </a:r>
            <a:r>
              <a:rPr lang="fi-FI" b="1" dirty="0" err="1" smtClean="0"/>
              <a:t>bring</a:t>
            </a:r>
            <a:r>
              <a:rPr lang="fi-FI" b="1" dirty="0" smtClean="0"/>
              <a:t> </a:t>
            </a:r>
            <a:r>
              <a:rPr lang="fi-FI" b="1" dirty="0" err="1" smtClean="0"/>
              <a:t>your</a:t>
            </a:r>
            <a:r>
              <a:rPr lang="fi-FI" b="1" dirty="0" smtClean="0"/>
              <a:t> </a:t>
            </a:r>
            <a:r>
              <a:rPr lang="fi-FI" b="1" dirty="0" err="1" smtClean="0"/>
              <a:t>translations</a:t>
            </a:r>
            <a:r>
              <a:rPr lang="fi-FI" b="1" dirty="0" smtClean="0"/>
              <a:t> to </a:t>
            </a:r>
            <a:r>
              <a:rPr lang="fi-FI" b="1" dirty="0" err="1" smtClean="0"/>
              <a:t>class</a:t>
            </a:r>
            <a:r>
              <a:rPr lang="fi-FI" b="1" dirty="0" smtClean="0"/>
              <a:t>.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9411" y="1844842"/>
            <a:ext cx="63205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i-FI" dirty="0" smtClean="0"/>
              <a:t>I drink </a:t>
            </a:r>
            <a:r>
              <a:rPr lang="fi-FI" dirty="0" err="1" smtClean="0"/>
              <a:t>tea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morning</a:t>
            </a:r>
            <a:r>
              <a:rPr lang="fi-FI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I </a:t>
            </a:r>
            <a:r>
              <a:rPr lang="fi-FI" dirty="0" err="1" smtClean="0"/>
              <a:t>don’t</a:t>
            </a:r>
            <a:r>
              <a:rPr lang="fi-FI" dirty="0" smtClean="0"/>
              <a:t> drink </a:t>
            </a:r>
            <a:r>
              <a:rPr lang="fi-FI" dirty="0" err="1" smtClean="0"/>
              <a:t>coffee</a:t>
            </a:r>
            <a:r>
              <a:rPr lang="fi-FI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On </a:t>
            </a:r>
            <a:r>
              <a:rPr lang="fi-FI" dirty="0" err="1" smtClean="0"/>
              <a:t>Monday</a:t>
            </a:r>
            <a:r>
              <a:rPr lang="fi-FI" dirty="0" smtClean="0"/>
              <a:t> </a:t>
            </a:r>
            <a:r>
              <a:rPr lang="fi-FI" dirty="0" err="1" smtClean="0"/>
              <a:t>evening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swim</a:t>
            </a:r>
            <a:r>
              <a:rPr lang="fi-FI" dirty="0" smtClean="0"/>
              <a:t> in Tapiola.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eat</a:t>
            </a:r>
            <a:r>
              <a:rPr lang="fi-FI" dirty="0" smtClean="0"/>
              <a:t> pizza and drink </a:t>
            </a:r>
            <a:r>
              <a:rPr lang="fi-FI" dirty="0" err="1" smtClean="0"/>
              <a:t>coke</a:t>
            </a:r>
            <a:r>
              <a:rPr lang="fi-FI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eat</a:t>
            </a:r>
            <a:r>
              <a:rPr lang="fi-FI" dirty="0" smtClean="0"/>
              <a:t> </a:t>
            </a:r>
            <a:r>
              <a:rPr lang="fi-FI" dirty="0" err="1" smtClean="0"/>
              <a:t>meat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05599" y="1917031"/>
            <a:ext cx="506930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dirty="0" err="1" smtClean="0"/>
              <a:t>Remember</a:t>
            </a:r>
            <a:r>
              <a:rPr lang="fi-FI" dirty="0" smtClean="0"/>
              <a:t>!</a:t>
            </a:r>
          </a:p>
          <a:p>
            <a:endParaRPr lang="fi-FI" dirty="0"/>
          </a:p>
          <a:p>
            <a:r>
              <a:rPr lang="fi-FI" b="1" dirty="0"/>
              <a:t>s</a:t>
            </a:r>
            <a:r>
              <a:rPr lang="fi-FI" b="1" dirty="0" smtClean="0"/>
              <a:t>yödä + P</a:t>
            </a:r>
            <a:r>
              <a:rPr lang="fi-FI" dirty="0" smtClean="0"/>
              <a:t>		</a:t>
            </a:r>
            <a:r>
              <a:rPr lang="fi-FI" dirty="0" smtClean="0">
                <a:sym typeface="Wingdings" panose="05000000000000000000" pitchFamily="2" charset="2"/>
              </a:rPr>
              <a:t> Minä syön spagetti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</a:t>
            </a:r>
            <a:r>
              <a:rPr lang="fi-FI" dirty="0" smtClean="0">
                <a:sym typeface="Wingdings" panose="05000000000000000000" pitchFamily="2" charset="2"/>
              </a:rPr>
              <a:t>.</a:t>
            </a:r>
            <a:endParaRPr lang="fi-FI" dirty="0" smtClean="0"/>
          </a:p>
          <a:p>
            <a:r>
              <a:rPr lang="fi-FI" b="1" dirty="0"/>
              <a:t>j</a:t>
            </a:r>
            <a:r>
              <a:rPr lang="fi-FI" b="1" dirty="0" smtClean="0"/>
              <a:t>uoda + P</a:t>
            </a:r>
            <a:r>
              <a:rPr lang="fi-FI" dirty="0" smtClean="0"/>
              <a:t>		</a:t>
            </a:r>
            <a:r>
              <a:rPr lang="fi-FI" dirty="0" smtClean="0">
                <a:sym typeface="Wingdings" panose="05000000000000000000" pitchFamily="2" charset="2"/>
              </a:rPr>
              <a:t> Minä juon olut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ta</a:t>
            </a:r>
            <a:r>
              <a:rPr lang="fi-FI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0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5114" y="778042"/>
            <a:ext cx="818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 smtClean="0"/>
              <a:t>Let’s</a:t>
            </a:r>
            <a:r>
              <a:rPr lang="fi-FI" b="1" dirty="0" smtClean="0"/>
              <a:t> </a:t>
            </a:r>
            <a:r>
              <a:rPr lang="fi-FI" b="1" dirty="0" err="1" smtClean="0"/>
              <a:t>try</a:t>
            </a:r>
            <a:r>
              <a:rPr lang="fi-FI" b="1" dirty="0" smtClean="0"/>
              <a:t> </a:t>
            </a:r>
            <a:r>
              <a:rPr lang="fi-FI" b="1" dirty="0" err="1" smtClean="0"/>
              <a:t>some</a:t>
            </a:r>
            <a:r>
              <a:rPr lang="fi-FI" b="1" dirty="0" smtClean="0"/>
              <a:t> </a:t>
            </a:r>
            <a:r>
              <a:rPr lang="fi-FI" b="1" dirty="0" err="1" smtClean="0"/>
              <a:t>sentences</a:t>
            </a:r>
            <a:r>
              <a:rPr lang="fi-FI" b="1" dirty="0" smtClean="0"/>
              <a:t>! </a:t>
            </a:r>
            <a:r>
              <a:rPr lang="fi-FI" b="1" dirty="0" err="1" smtClean="0"/>
              <a:t>Please</a:t>
            </a:r>
            <a:r>
              <a:rPr lang="fi-FI" b="1" dirty="0" smtClean="0"/>
              <a:t> </a:t>
            </a:r>
            <a:r>
              <a:rPr lang="fi-FI" b="1" dirty="0" err="1" smtClean="0"/>
              <a:t>translate</a:t>
            </a:r>
            <a:r>
              <a:rPr lang="fi-FI" b="1" dirty="0"/>
              <a:t> </a:t>
            </a:r>
            <a:r>
              <a:rPr lang="fi-FI" b="1" dirty="0" smtClean="0"/>
              <a:t>and </a:t>
            </a:r>
            <a:r>
              <a:rPr lang="fi-FI" b="1" dirty="0" err="1" smtClean="0"/>
              <a:t>bring</a:t>
            </a:r>
            <a:r>
              <a:rPr lang="fi-FI" b="1" dirty="0" smtClean="0"/>
              <a:t> </a:t>
            </a:r>
            <a:r>
              <a:rPr lang="fi-FI" b="1" dirty="0" err="1" smtClean="0"/>
              <a:t>your</a:t>
            </a:r>
            <a:r>
              <a:rPr lang="fi-FI" b="1" dirty="0" smtClean="0"/>
              <a:t> </a:t>
            </a:r>
            <a:r>
              <a:rPr lang="fi-FI" b="1" dirty="0" err="1" smtClean="0"/>
              <a:t>translations</a:t>
            </a:r>
            <a:r>
              <a:rPr lang="fi-FI" b="1" dirty="0" smtClean="0"/>
              <a:t> to </a:t>
            </a:r>
            <a:r>
              <a:rPr lang="fi-FI" b="1" dirty="0" err="1" smtClean="0"/>
              <a:t>class</a:t>
            </a:r>
            <a:r>
              <a:rPr lang="fi-FI" b="1" dirty="0" smtClean="0"/>
              <a:t>.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5114" y="1900989"/>
            <a:ext cx="63205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i-FI" dirty="0" smtClean="0"/>
              <a:t>I drink </a:t>
            </a:r>
            <a:r>
              <a:rPr lang="fi-FI" dirty="0" err="1" smtClean="0"/>
              <a:t>tea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morning</a:t>
            </a:r>
            <a:r>
              <a:rPr lang="fi-FI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I </a:t>
            </a:r>
            <a:r>
              <a:rPr lang="fi-FI" dirty="0" err="1" smtClean="0"/>
              <a:t>don’t</a:t>
            </a:r>
            <a:r>
              <a:rPr lang="fi-FI" dirty="0" smtClean="0"/>
              <a:t> drink </a:t>
            </a:r>
            <a:r>
              <a:rPr lang="fi-FI" dirty="0" err="1" smtClean="0"/>
              <a:t>coffee</a:t>
            </a:r>
            <a:r>
              <a:rPr lang="fi-FI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On </a:t>
            </a:r>
            <a:r>
              <a:rPr lang="fi-FI" dirty="0" err="1" smtClean="0"/>
              <a:t>Monday</a:t>
            </a:r>
            <a:r>
              <a:rPr lang="fi-FI" dirty="0" smtClean="0"/>
              <a:t> </a:t>
            </a:r>
            <a:r>
              <a:rPr lang="fi-FI" dirty="0" err="1" smtClean="0"/>
              <a:t>evening</a:t>
            </a:r>
            <a:r>
              <a:rPr lang="fi-FI" dirty="0" smtClean="0"/>
              <a:t> </a:t>
            </a:r>
            <a:r>
              <a:rPr lang="fi-FI" dirty="0" err="1" smtClean="0"/>
              <a:t>they</a:t>
            </a:r>
            <a:r>
              <a:rPr lang="fi-FI" dirty="0" smtClean="0"/>
              <a:t> </a:t>
            </a:r>
            <a:r>
              <a:rPr lang="fi-FI" dirty="0" err="1" smtClean="0"/>
              <a:t>swim</a:t>
            </a:r>
            <a:r>
              <a:rPr lang="fi-FI" dirty="0" smtClean="0"/>
              <a:t> in Tapiola.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eat</a:t>
            </a:r>
            <a:r>
              <a:rPr lang="fi-FI" dirty="0" smtClean="0"/>
              <a:t> pizza and drink </a:t>
            </a:r>
            <a:r>
              <a:rPr lang="fi-FI" dirty="0" err="1" smtClean="0"/>
              <a:t>coke</a:t>
            </a:r>
            <a:r>
              <a:rPr lang="fi-FI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err="1" smtClean="0"/>
              <a:t>Do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eat</a:t>
            </a:r>
            <a:r>
              <a:rPr lang="fi-FI" dirty="0" smtClean="0"/>
              <a:t> </a:t>
            </a:r>
            <a:r>
              <a:rPr lang="fi-FI" dirty="0" err="1" smtClean="0"/>
              <a:t>meat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50755" y="4419599"/>
            <a:ext cx="506930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dirty="0" err="1" smtClean="0"/>
              <a:t>Remember</a:t>
            </a:r>
            <a:r>
              <a:rPr lang="fi-FI" dirty="0" smtClean="0"/>
              <a:t>!</a:t>
            </a:r>
          </a:p>
          <a:p>
            <a:endParaRPr lang="fi-FI" dirty="0"/>
          </a:p>
          <a:p>
            <a:r>
              <a:rPr lang="fi-FI" b="1" dirty="0"/>
              <a:t>s</a:t>
            </a:r>
            <a:r>
              <a:rPr lang="fi-FI" b="1" dirty="0" smtClean="0"/>
              <a:t>yödä + P</a:t>
            </a:r>
            <a:r>
              <a:rPr lang="fi-FI" dirty="0" smtClean="0"/>
              <a:t>		</a:t>
            </a:r>
            <a:r>
              <a:rPr lang="fi-FI" dirty="0" smtClean="0">
                <a:sym typeface="Wingdings" panose="05000000000000000000" pitchFamily="2" charset="2"/>
              </a:rPr>
              <a:t> Minä syön spagetti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</a:t>
            </a:r>
            <a:r>
              <a:rPr lang="fi-FI" dirty="0" smtClean="0">
                <a:sym typeface="Wingdings" panose="05000000000000000000" pitchFamily="2" charset="2"/>
              </a:rPr>
              <a:t>.</a:t>
            </a:r>
            <a:endParaRPr lang="fi-FI" dirty="0" smtClean="0"/>
          </a:p>
          <a:p>
            <a:r>
              <a:rPr lang="fi-FI" b="1" dirty="0"/>
              <a:t>j</a:t>
            </a:r>
            <a:r>
              <a:rPr lang="fi-FI" b="1" dirty="0" smtClean="0"/>
              <a:t>uoda + P</a:t>
            </a:r>
            <a:r>
              <a:rPr lang="fi-FI" dirty="0" smtClean="0"/>
              <a:t>		</a:t>
            </a:r>
            <a:r>
              <a:rPr lang="fi-FI" dirty="0" smtClean="0">
                <a:sym typeface="Wingdings" panose="05000000000000000000" pitchFamily="2" charset="2"/>
              </a:rPr>
              <a:t> Minä juon olut</a:t>
            </a:r>
            <a:r>
              <a:rPr lang="fi-FI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ta</a:t>
            </a:r>
            <a:r>
              <a:rPr lang="fi-FI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54313" y="1900989"/>
            <a:ext cx="63205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i-FI" dirty="0" smtClean="0"/>
              <a:t>Minä </a:t>
            </a:r>
            <a:r>
              <a:rPr lang="fi-FI" b="1" dirty="0" smtClean="0"/>
              <a:t>juon</a:t>
            </a:r>
            <a:r>
              <a:rPr lang="fi-FI" dirty="0" smtClean="0"/>
              <a:t> t</a:t>
            </a:r>
            <a:r>
              <a:rPr lang="fi-FI" u="sng" dirty="0" smtClean="0"/>
              <a:t>ee</a:t>
            </a:r>
            <a:r>
              <a:rPr lang="fi-FI" dirty="0" smtClean="0">
                <a:solidFill>
                  <a:srgbClr val="FF0000"/>
                </a:solidFill>
              </a:rPr>
              <a:t>tä</a:t>
            </a:r>
            <a:r>
              <a:rPr lang="fi-FI" dirty="0" smtClean="0"/>
              <a:t> aamulla.</a:t>
            </a:r>
          </a:p>
          <a:p>
            <a:pPr marL="342900" indent="-342900">
              <a:buFont typeface="+mj-lt"/>
              <a:buAutoNum type="arabicPeriod"/>
            </a:pPr>
            <a:r>
              <a:rPr lang="fi-FI" b="1" dirty="0" smtClean="0"/>
              <a:t>En juo </a:t>
            </a:r>
            <a:r>
              <a:rPr lang="fi-FI" dirty="0" smtClean="0"/>
              <a:t>kahv</a:t>
            </a:r>
            <a:r>
              <a:rPr lang="fi-FI" u="sng" dirty="0" smtClean="0"/>
              <a:t>i</a:t>
            </a:r>
            <a:r>
              <a:rPr lang="fi-FI" dirty="0" smtClean="0">
                <a:solidFill>
                  <a:srgbClr val="FF0000"/>
                </a:solidFill>
              </a:rPr>
              <a:t>a</a:t>
            </a:r>
            <a:r>
              <a:rPr lang="fi-FI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Maanantaina illalla </a:t>
            </a:r>
            <a:r>
              <a:rPr lang="fi-FI" b="1" dirty="0" smtClean="0"/>
              <a:t>he uivat </a:t>
            </a:r>
            <a:r>
              <a:rPr lang="fi-FI" dirty="0" smtClean="0"/>
              <a:t>Tapiolassa.</a:t>
            </a:r>
          </a:p>
          <a:p>
            <a:pPr marL="342900" indent="-342900">
              <a:buFont typeface="+mj-lt"/>
              <a:buAutoNum type="arabicPeriod"/>
            </a:pPr>
            <a:r>
              <a:rPr lang="fi-FI" dirty="0" smtClean="0"/>
              <a:t>Me </a:t>
            </a:r>
            <a:r>
              <a:rPr lang="fi-FI" b="1" dirty="0" smtClean="0"/>
              <a:t>syömme</a:t>
            </a:r>
            <a:r>
              <a:rPr lang="fi-FI" dirty="0" smtClean="0"/>
              <a:t> pizz</a:t>
            </a:r>
            <a:r>
              <a:rPr lang="fi-FI" u="sng" dirty="0" smtClean="0"/>
              <a:t>a</a:t>
            </a:r>
            <a:r>
              <a:rPr lang="fi-FI" dirty="0" smtClean="0">
                <a:solidFill>
                  <a:srgbClr val="FF0000"/>
                </a:solidFill>
              </a:rPr>
              <a:t>a</a:t>
            </a:r>
            <a:r>
              <a:rPr lang="fi-FI" dirty="0" smtClean="0"/>
              <a:t> ja juomme </a:t>
            </a:r>
            <a:r>
              <a:rPr lang="fi-FI" dirty="0" err="1" smtClean="0"/>
              <a:t>coki</a:t>
            </a:r>
            <a:r>
              <a:rPr lang="fi-FI" u="sng" dirty="0" err="1" smtClean="0"/>
              <a:t>s</a:t>
            </a:r>
            <a:r>
              <a:rPr lang="fi-FI" dirty="0" err="1" smtClean="0">
                <a:solidFill>
                  <a:srgbClr val="FF0000"/>
                </a:solidFill>
              </a:rPr>
              <a:t>ta</a:t>
            </a:r>
            <a:r>
              <a:rPr lang="fi-FI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i-FI" b="1" dirty="0" smtClean="0"/>
              <a:t>Syötkö</a:t>
            </a:r>
            <a:r>
              <a:rPr lang="fi-FI" dirty="0" smtClean="0"/>
              <a:t> sinä lih</a:t>
            </a:r>
            <a:r>
              <a:rPr lang="fi-FI" u="sng" dirty="0" smtClean="0"/>
              <a:t>a</a:t>
            </a:r>
            <a:r>
              <a:rPr lang="fi-FI" dirty="0" smtClean="0">
                <a:solidFill>
                  <a:srgbClr val="FF0000"/>
                </a:solidFill>
              </a:rPr>
              <a:t>a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65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87253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b="1" dirty="0" err="1" smtClean="0"/>
              <a:t>You</a:t>
            </a:r>
            <a:r>
              <a:rPr lang="fi-FI" b="1" dirty="0" smtClean="0"/>
              <a:t> </a:t>
            </a:r>
            <a:r>
              <a:rPr lang="fi-FI" b="1" dirty="0" err="1" smtClean="0"/>
              <a:t>know</a:t>
            </a:r>
            <a:r>
              <a:rPr lang="fi-FI" b="1" dirty="0" smtClean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usual</a:t>
            </a:r>
            <a:r>
              <a:rPr lang="fi-FI" b="1" dirty="0" smtClean="0"/>
              <a:t> </a:t>
            </a:r>
            <a:r>
              <a:rPr lang="fi-FI" b="1" dirty="0" err="1" smtClean="0"/>
              <a:t>verb</a:t>
            </a:r>
            <a:r>
              <a:rPr lang="fi-FI" b="1" dirty="0" smtClean="0"/>
              <a:t> </a:t>
            </a:r>
            <a:r>
              <a:rPr lang="fi-FI" b="1" dirty="0" err="1" smtClean="0"/>
              <a:t>conjugation</a:t>
            </a:r>
            <a:r>
              <a:rPr lang="fi-FI" b="1" dirty="0" smtClean="0"/>
              <a:t>:</a:t>
            </a:r>
          </a:p>
          <a:p>
            <a:endParaRPr lang="fi-FI" dirty="0" smtClean="0"/>
          </a:p>
          <a:p>
            <a:pPr marL="0" indent="0">
              <a:buNone/>
            </a:pPr>
            <a:r>
              <a:rPr lang="fi-FI" b="1" dirty="0" smtClean="0"/>
              <a:t>	asua</a:t>
            </a:r>
          </a:p>
          <a:p>
            <a:pPr marL="0" indent="0">
              <a:buNone/>
            </a:pPr>
            <a:r>
              <a:rPr lang="fi-FI" dirty="0"/>
              <a:t>m</a:t>
            </a:r>
            <a:r>
              <a:rPr lang="fi-FI" dirty="0" smtClean="0"/>
              <a:t>inä 	asun	</a:t>
            </a:r>
          </a:p>
          <a:p>
            <a:pPr marL="0" indent="0">
              <a:buNone/>
            </a:pPr>
            <a:r>
              <a:rPr lang="fi-FI" dirty="0"/>
              <a:t>s</a:t>
            </a:r>
            <a:r>
              <a:rPr lang="fi-FI" dirty="0" smtClean="0"/>
              <a:t>inä 	asut</a:t>
            </a:r>
          </a:p>
          <a:p>
            <a:pPr marL="0" indent="0">
              <a:buNone/>
            </a:pPr>
            <a:r>
              <a:rPr lang="fi-FI" dirty="0"/>
              <a:t>h</a:t>
            </a:r>
            <a:r>
              <a:rPr lang="fi-FI" dirty="0" smtClean="0"/>
              <a:t>än 	asuu</a:t>
            </a:r>
          </a:p>
          <a:p>
            <a:pPr marL="0" indent="0">
              <a:buNone/>
            </a:pPr>
            <a:r>
              <a:rPr lang="fi-FI" dirty="0"/>
              <a:t>m</a:t>
            </a:r>
            <a:r>
              <a:rPr lang="fi-FI" dirty="0" smtClean="0"/>
              <a:t>e 	asumme </a:t>
            </a:r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e 	asutte</a:t>
            </a:r>
          </a:p>
          <a:p>
            <a:pPr marL="0" indent="0">
              <a:buNone/>
            </a:pPr>
            <a:r>
              <a:rPr lang="fi-FI" dirty="0"/>
              <a:t>h</a:t>
            </a:r>
            <a:r>
              <a:rPr lang="fi-FI" dirty="0" smtClean="0"/>
              <a:t>e 	asuvat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67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87253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b="1" dirty="0" err="1" smtClean="0"/>
              <a:t>You</a:t>
            </a:r>
            <a:r>
              <a:rPr lang="fi-FI" b="1" dirty="0" smtClean="0"/>
              <a:t> </a:t>
            </a:r>
            <a:r>
              <a:rPr lang="fi-FI" b="1" dirty="0" err="1" smtClean="0"/>
              <a:t>know</a:t>
            </a:r>
            <a:r>
              <a:rPr lang="fi-FI" b="1" dirty="0" smtClean="0"/>
              <a:t> </a:t>
            </a:r>
            <a:r>
              <a:rPr lang="fi-FI" b="1" dirty="0" err="1" smtClean="0"/>
              <a:t>the</a:t>
            </a:r>
            <a:r>
              <a:rPr lang="fi-FI" b="1" dirty="0" smtClean="0"/>
              <a:t> </a:t>
            </a:r>
            <a:r>
              <a:rPr lang="fi-FI" b="1" dirty="0" err="1" smtClean="0"/>
              <a:t>usual</a:t>
            </a:r>
            <a:r>
              <a:rPr lang="fi-FI" b="1" dirty="0" smtClean="0"/>
              <a:t> </a:t>
            </a:r>
            <a:r>
              <a:rPr lang="fi-FI" b="1" dirty="0" err="1" smtClean="0"/>
              <a:t>verb</a:t>
            </a:r>
            <a:r>
              <a:rPr lang="fi-FI" b="1" dirty="0" smtClean="0"/>
              <a:t> </a:t>
            </a:r>
            <a:r>
              <a:rPr lang="fi-FI" b="1" dirty="0" err="1" smtClean="0"/>
              <a:t>conjugation</a:t>
            </a:r>
            <a:r>
              <a:rPr lang="fi-FI" b="1" dirty="0" smtClean="0"/>
              <a:t>:</a:t>
            </a:r>
          </a:p>
          <a:p>
            <a:endParaRPr lang="fi-FI" dirty="0" smtClean="0"/>
          </a:p>
          <a:p>
            <a:pPr marL="0" indent="0">
              <a:buNone/>
            </a:pPr>
            <a:r>
              <a:rPr lang="fi-FI" b="1" dirty="0" smtClean="0"/>
              <a:t>	asua</a:t>
            </a:r>
          </a:p>
          <a:p>
            <a:pPr marL="0" indent="0">
              <a:buNone/>
            </a:pPr>
            <a:r>
              <a:rPr lang="fi-FI" dirty="0"/>
              <a:t>m</a:t>
            </a:r>
            <a:r>
              <a:rPr lang="fi-FI" dirty="0" smtClean="0"/>
              <a:t>inä 	asun	</a:t>
            </a:r>
          </a:p>
          <a:p>
            <a:pPr marL="0" indent="0">
              <a:buNone/>
            </a:pPr>
            <a:r>
              <a:rPr lang="fi-FI" dirty="0"/>
              <a:t>s</a:t>
            </a:r>
            <a:r>
              <a:rPr lang="fi-FI" dirty="0" smtClean="0"/>
              <a:t>inä 	asut</a:t>
            </a:r>
          </a:p>
          <a:p>
            <a:pPr marL="0" indent="0">
              <a:buNone/>
            </a:pPr>
            <a:r>
              <a:rPr lang="fi-FI" dirty="0"/>
              <a:t>h</a:t>
            </a:r>
            <a:r>
              <a:rPr lang="fi-FI" dirty="0" smtClean="0"/>
              <a:t>än 	asuu</a:t>
            </a:r>
          </a:p>
          <a:p>
            <a:pPr marL="0" indent="0">
              <a:buNone/>
            </a:pPr>
            <a:r>
              <a:rPr lang="fi-FI" dirty="0"/>
              <a:t>m</a:t>
            </a:r>
            <a:r>
              <a:rPr lang="fi-FI" dirty="0" smtClean="0"/>
              <a:t>e 	asumme </a:t>
            </a:r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e 	asutte</a:t>
            </a:r>
          </a:p>
          <a:p>
            <a:pPr marL="0" indent="0">
              <a:buNone/>
            </a:pPr>
            <a:r>
              <a:rPr lang="fi-FI" dirty="0"/>
              <a:t>h</a:t>
            </a:r>
            <a:r>
              <a:rPr lang="fi-FI" dirty="0" smtClean="0"/>
              <a:t>e 	asuvat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24463" y="2374232"/>
            <a:ext cx="3465094" cy="2336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fi-FI" dirty="0" smtClean="0"/>
              <a:t>NEG.</a:t>
            </a:r>
          </a:p>
          <a:p>
            <a:pPr>
              <a:lnSpc>
                <a:spcPts val="2500"/>
              </a:lnSpc>
            </a:pPr>
            <a:r>
              <a:rPr lang="fi-FI" dirty="0" smtClean="0"/>
              <a:t>en </a:t>
            </a:r>
            <a:r>
              <a:rPr lang="fi-FI" dirty="0"/>
              <a:t>asu</a:t>
            </a:r>
          </a:p>
          <a:p>
            <a:pPr>
              <a:lnSpc>
                <a:spcPts val="2500"/>
              </a:lnSpc>
            </a:pPr>
            <a:r>
              <a:rPr lang="fi-FI" dirty="0" smtClean="0"/>
              <a:t>et </a:t>
            </a:r>
            <a:r>
              <a:rPr lang="fi-FI" dirty="0"/>
              <a:t>asu</a:t>
            </a:r>
          </a:p>
          <a:p>
            <a:pPr>
              <a:lnSpc>
                <a:spcPts val="2500"/>
              </a:lnSpc>
            </a:pPr>
            <a:r>
              <a:rPr lang="fi-FI" dirty="0" smtClean="0"/>
              <a:t>ei </a:t>
            </a:r>
            <a:r>
              <a:rPr lang="fi-FI" dirty="0"/>
              <a:t>asu</a:t>
            </a:r>
          </a:p>
          <a:p>
            <a:pPr>
              <a:lnSpc>
                <a:spcPts val="2500"/>
              </a:lnSpc>
            </a:pPr>
            <a:r>
              <a:rPr lang="fi-FI" dirty="0" smtClean="0"/>
              <a:t>emme </a:t>
            </a:r>
            <a:r>
              <a:rPr lang="fi-FI" dirty="0"/>
              <a:t>asu</a:t>
            </a:r>
          </a:p>
          <a:p>
            <a:pPr>
              <a:lnSpc>
                <a:spcPts val="2500"/>
              </a:lnSpc>
            </a:pPr>
            <a:r>
              <a:rPr lang="fi-FI" dirty="0" smtClean="0"/>
              <a:t>ette </a:t>
            </a:r>
            <a:r>
              <a:rPr lang="fi-FI" dirty="0"/>
              <a:t>asu</a:t>
            </a:r>
          </a:p>
          <a:p>
            <a:pPr>
              <a:lnSpc>
                <a:spcPts val="2500"/>
              </a:lnSpc>
            </a:pPr>
            <a:r>
              <a:rPr lang="fi-FI" dirty="0" smtClean="0"/>
              <a:t>eivät </a:t>
            </a:r>
            <a:r>
              <a:rPr lang="fi-FI" dirty="0"/>
              <a:t>asu</a:t>
            </a:r>
          </a:p>
        </p:txBody>
      </p:sp>
    </p:spTree>
    <p:extLst>
      <p:ext uri="{BB962C8B-B14F-4D97-AF65-F5344CB8AC3E}">
        <p14:creationId xmlns:p14="http://schemas.microsoft.com/office/powerpoint/2010/main" val="149335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87253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b="1" dirty="0" smtClean="0"/>
              <a:t>	asu</a:t>
            </a:r>
            <a:r>
              <a:rPr lang="fi-FI" b="1" dirty="0" smtClean="0">
                <a:solidFill>
                  <a:srgbClr val="0070C0"/>
                </a:solidFill>
              </a:rPr>
              <a:t>a</a:t>
            </a:r>
          </a:p>
          <a:p>
            <a:pPr marL="0" indent="0">
              <a:buNone/>
            </a:pPr>
            <a:r>
              <a:rPr lang="fi-FI" dirty="0"/>
              <a:t>m</a:t>
            </a:r>
            <a:r>
              <a:rPr lang="fi-FI" dirty="0" smtClean="0"/>
              <a:t>inä 	asun	</a:t>
            </a:r>
          </a:p>
          <a:p>
            <a:pPr marL="0" indent="0">
              <a:buNone/>
            </a:pPr>
            <a:r>
              <a:rPr lang="fi-FI" dirty="0"/>
              <a:t>s</a:t>
            </a:r>
            <a:r>
              <a:rPr lang="fi-FI" dirty="0" smtClean="0"/>
              <a:t>inä 	asut</a:t>
            </a:r>
          </a:p>
          <a:p>
            <a:pPr marL="0" indent="0">
              <a:buNone/>
            </a:pPr>
            <a:r>
              <a:rPr lang="fi-FI" dirty="0"/>
              <a:t>h</a:t>
            </a:r>
            <a:r>
              <a:rPr lang="fi-FI" dirty="0" smtClean="0"/>
              <a:t>än 	asuu</a:t>
            </a:r>
          </a:p>
          <a:p>
            <a:pPr marL="0" indent="0">
              <a:buNone/>
            </a:pPr>
            <a:r>
              <a:rPr lang="fi-FI" dirty="0"/>
              <a:t>m</a:t>
            </a:r>
            <a:r>
              <a:rPr lang="fi-FI" dirty="0" smtClean="0"/>
              <a:t>e 	asumme </a:t>
            </a:r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e 	asutte</a:t>
            </a:r>
          </a:p>
          <a:p>
            <a:pPr marL="0" indent="0">
              <a:buNone/>
            </a:pPr>
            <a:r>
              <a:rPr lang="fi-FI" dirty="0"/>
              <a:t>h</a:t>
            </a:r>
            <a:r>
              <a:rPr lang="fi-FI" dirty="0" smtClean="0"/>
              <a:t>e 	asuvat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  <p:sp>
        <p:nvSpPr>
          <p:cNvPr id="2" name="Line Callout 1 1"/>
          <p:cNvSpPr/>
          <p:nvPr/>
        </p:nvSpPr>
        <p:spPr>
          <a:xfrm>
            <a:off x="3489157" y="1933074"/>
            <a:ext cx="1580148" cy="818147"/>
          </a:xfrm>
          <a:prstGeom prst="borderCallout1">
            <a:avLst>
              <a:gd name="adj1" fmla="val 18750"/>
              <a:gd name="adj2" fmla="val -8333"/>
              <a:gd name="adj3" fmla="val 75245"/>
              <a:gd name="adj4" fmla="val -779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The </a:t>
            </a:r>
            <a:r>
              <a:rPr lang="fi-FI" dirty="0" err="1" smtClean="0"/>
              <a:t>infinitive</a:t>
            </a:r>
            <a:r>
              <a:rPr lang="fi-FI" dirty="0" smtClean="0"/>
              <a:t> </a:t>
            </a:r>
            <a:r>
              <a:rPr lang="fi-FI" dirty="0" err="1" smtClean="0"/>
              <a:t>ending</a:t>
            </a:r>
            <a:r>
              <a:rPr lang="fi-FI" dirty="0" smtClean="0"/>
              <a:t> is </a:t>
            </a:r>
            <a:r>
              <a:rPr lang="fi-FI" dirty="0" smtClean="0">
                <a:solidFill>
                  <a:srgbClr val="FFFF00"/>
                </a:solidFill>
              </a:rPr>
              <a:t>a/ä</a:t>
            </a:r>
            <a:r>
              <a:rPr lang="fi-FI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14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5563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 smtClean="0"/>
              <a:t>There </a:t>
            </a:r>
            <a:r>
              <a:rPr lang="fi-FI" sz="1800" dirty="0" err="1" smtClean="0"/>
              <a:t>are</a:t>
            </a:r>
            <a:r>
              <a:rPr lang="fi-FI" sz="1800" dirty="0" smtClean="0"/>
              <a:t> </a:t>
            </a:r>
            <a:r>
              <a:rPr lang="fi-FI" sz="1800" dirty="0" err="1" smtClean="0"/>
              <a:t>also</a:t>
            </a:r>
            <a:r>
              <a:rPr lang="fi-FI" sz="1800" dirty="0" smtClean="0"/>
              <a:t> </a:t>
            </a:r>
            <a:r>
              <a:rPr lang="fi-FI" sz="1800" dirty="0" err="1" smtClean="0"/>
              <a:t>verbs</a:t>
            </a:r>
            <a:r>
              <a:rPr lang="fi-FI" sz="1800" dirty="0" smtClean="0"/>
              <a:t> </a:t>
            </a:r>
            <a:br>
              <a:rPr lang="fi-FI" sz="1800" dirty="0" smtClean="0"/>
            </a:br>
            <a:r>
              <a:rPr lang="fi-FI" sz="1800" dirty="0" err="1" smtClean="0"/>
              <a:t>with</a:t>
            </a:r>
            <a:r>
              <a:rPr lang="fi-FI" sz="1800" dirty="0" smtClean="0"/>
              <a:t> an </a:t>
            </a:r>
            <a:r>
              <a:rPr lang="fi-FI" sz="1800" dirty="0" err="1" smtClean="0"/>
              <a:t>infinive</a:t>
            </a:r>
            <a:r>
              <a:rPr lang="fi-FI" sz="1800" dirty="0" smtClean="0"/>
              <a:t> </a:t>
            </a:r>
            <a:r>
              <a:rPr lang="fi-FI" sz="1800" dirty="0" err="1" smtClean="0"/>
              <a:t>ending</a:t>
            </a:r>
            <a:r>
              <a:rPr lang="fi-FI" sz="1800" dirty="0" smtClean="0"/>
              <a:t> </a:t>
            </a:r>
            <a:r>
              <a:rPr lang="fi-FI" sz="1800" b="1" dirty="0" smtClean="0">
                <a:solidFill>
                  <a:srgbClr val="0070C0"/>
                </a:solidFill>
              </a:rPr>
              <a:t>da/</a:t>
            </a:r>
            <a:r>
              <a:rPr lang="fi-FI" sz="1800" b="1" dirty="0" err="1" smtClean="0">
                <a:solidFill>
                  <a:srgbClr val="0070C0"/>
                </a:solidFill>
              </a:rPr>
              <a:t>dä</a:t>
            </a:r>
            <a:r>
              <a:rPr lang="fi-FI" sz="1800" dirty="0" smtClean="0"/>
              <a:t>:</a:t>
            </a:r>
          </a:p>
          <a:p>
            <a:endParaRPr lang="fi-FI" sz="1800" dirty="0" smtClean="0"/>
          </a:p>
          <a:p>
            <a:pPr marL="0" indent="0">
              <a:buNone/>
            </a:pPr>
            <a:r>
              <a:rPr lang="fi-FI" sz="1800" b="1" dirty="0" smtClean="0"/>
              <a:t>	syö</a:t>
            </a:r>
            <a:r>
              <a:rPr lang="fi-FI" sz="1800" b="1" dirty="0" smtClean="0">
                <a:solidFill>
                  <a:srgbClr val="0070C0"/>
                </a:solidFill>
              </a:rPr>
              <a:t>dä   </a:t>
            </a:r>
            <a:r>
              <a:rPr lang="fi-FI" sz="1800" dirty="0" smtClean="0"/>
              <a:t>(to </a:t>
            </a:r>
            <a:r>
              <a:rPr lang="fi-FI" sz="1800" dirty="0" err="1" smtClean="0"/>
              <a:t>eat</a:t>
            </a:r>
            <a:r>
              <a:rPr lang="fi-FI" sz="1800" dirty="0" smtClean="0"/>
              <a:t>)</a:t>
            </a:r>
          </a:p>
          <a:p>
            <a:endParaRPr lang="fi-FI" sz="1800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6016" y="2759243"/>
            <a:ext cx="7718258" cy="393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fi-FI" b="1" dirty="0" smtClean="0"/>
              <a:t>juo</a:t>
            </a:r>
            <a:r>
              <a:rPr lang="fi-FI" b="1" dirty="0" smtClean="0">
                <a:solidFill>
                  <a:srgbClr val="0070C0"/>
                </a:solidFill>
              </a:rPr>
              <a:t>da </a:t>
            </a:r>
            <a:r>
              <a:rPr lang="fi-FI" dirty="0" smtClean="0"/>
              <a:t>(to drink)</a:t>
            </a:r>
            <a:r>
              <a:rPr lang="fi-FI" b="1" dirty="0" smtClean="0"/>
              <a:t>		ui</a:t>
            </a:r>
            <a:r>
              <a:rPr lang="fi-FI" b="1" dirty="0" smtClean="0">
                <a:solidFill>
                  <a:srgbClr val="0070C0"/>
                </a:solidFill>
              </a:rPr>
              <a:t>da</a:t>
            </a:r>
            <a:r>
              <a:rPr lang="fi-FI" b="1" dirty="0" smtClean="0"/>
              <a:t> </a:t>
            </a:r>
            <a:r>
              <a:rPr lang="fi-FI" dirty="0" smtClean="0"/>
              <a:t>(to </a:t>
            </a:r>
            <a:r>
              <a:rPr lang="fi-FI" dirty="0" err="1" smtClean="0"/>
              <a:t>swim</a:t>
            </a:r>
            <a:r>
              <a:rPr lang="fi-FI" dirty="0" smtClean="0"/>
              <a:t>)</a:t>
            </a:r>
            <a:r>
              <a:rPr lang="fi-FI" b="1" dirty="0" smtClean="0"/>
              <a:t>		teh</a:t>
            </a:r>
            <a:r>
              <a:rPr lang="fi-FI" b="1" dirty="0" smtClean="0">
                <a:solidFill>
                  <a:srgbClr val="0070C0"/>
                </a:solidFill>
              </a:rPr>
              <a:t>dä</a:t>
            </a:r>
            <a:r>
              <a:rPr lang="fi-FI" b="1" dirty="0" smtClean="0"/>
              <a:t> </a:t>
            </a:r>
            <a:r>
              <a:rPr lang="fi-FI" dirty="0" smtClean="0"/>
              <a:t>(to </a:t>
            </a:r>
            <a:r>
              <a:rPr lang="fi-FI" dirty="0" err="1" smtClean="0"/>
              <a:t>do</a:t>
            </a:r>
            <a:r>
              <a:rPr lang="fi-FI" dirty="0" smtClean="0"/>
              <a:t>/</a:t>
            </a:r>
            <a:r>
              <a:rPr lang="fi-FI" dirty="0" err="1" smtClean="0"/>
              <a:t>make</a:t>
            </a:r>
            <a:r>
              <a:rPr lang="fi-FI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5819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55632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sz="2900" dirty="0" err="1" smtClean="0"/>
              <a:t>Let’s</a:t>
            </a:r>
            <a:r>
              <a:rPr lang="fi-FI" sz="2900" dirty="0" smtClean="0"/>
              <a:t> </a:t>
            </a:r>
            <a:r>
              <a:rPr lang="fi-FI" sz="2900" dirty="0" err="1" smtClean="0"/>
              <a:t>have</a:t>
            </a:r>
            <a:r>
              <a:rPr lang="fi-FI" sz="2900" dirty="0" smtClean="0"/>
              <a:t> a look at </a:t>
            </a:r>
            <a:r>
              <a:rPr lang="fi-FI" sz="2900" dirty="0" err="1" smtClean="0"/>
              <a:t>the</a:t>
            </a:r>
            <a:r>
              <a:rPr lang="fi-FI" sz="2900" dirty="0" smtClean="0"/>
              <a:t> </a:t>
            </a:r>
            <a:r>
              <a:rPr lang="fi-FI" sz="2900" dirty="0" err="1" smtClean="0"/>
              <a:t>personal</a:t>
            </a:r>
            <a:r>
              <a:rPr lang="fi-FI" sz="2900" dirty="0" smtClean="0"/>
              <a:t> </a:t>
            </a:r>
            <a:r>
              <a:rPr lang="fi-FI" sz="2900" dirty="0" err="1" smtClean="0"/>
              <a:t>conjugation</a:t>
            </a:r>
            <a:r>
              <a:rPr lang="fi-FI" sz="2900" dirty="0" smtClean="0"/>
              <a:t>:</a:t>
            </a:r>
          </a:p>
          <a:p>
            <a:endParaRPr lang="fi-FI" sz="2900" dirty="0" smtClean="0"/>
          </a:p>
          <a:p>
            <a:pPr marL="0" indent="0">
              <a:buNone/>
            </a:pPr>
            <a:r>
              <a:rPr lang="fi-FI" sz="2300" b="1" dirty="0" smtClean="0"/>
              <a:t>	</a:t>
            </a:r>
            <a:r>
              <a:rPr lang="fi-FI" sz="2900" b="1" dirty="0" smtClean="0"/>
              <a:t>syö</a:t>
            </a:r>
            <a:r>
              <a:rPr lang="fi-FI" sz="2900" b="1" dirty="0" smtClean="0">
                <a:solidFill>
                  <a:srgbClr val="0070C0"/>
                </a:solidFill>
              </a:rPr>
              <a:t>dä</a:t>
            </a:r>
          </a:p>
          <a:p>
            <a:pPr marL="0" indent="0">
              <a:buNone/>
            </a:pPr>
            <a:r>
              <a:rPr lang="fi-FI" sz="2900" dirty="0" smtClean="0"/>
              <a:t>minä 	syön	</a:t>
            </a:r>
          </a:p>
          <a:p>
            <a:pPr marL="0" indent="0">
              <a:buNone/>
            </a:pPr>
            <a:r>
              <a:rPr lang="fi-FI" sz="2900" dirty="0" smtClean="0"/>
              <a:t>sinä 	syöt</a:t>
            </a:r>
          </a:p>
          <a:p>
            <a:pPr marL="0" indent="0">
              <a:buNone/>
            </a:pPr>
            <a:r>
              <a:rPr lang="fi-FI" sz="2900" dirty="0" smtClean="0"/>
              <a:t>hän 	syö</a:t>
            </a:r>
          </a:p>
          <a:p>
            <a:pPr marL="0" indent="0">
              <a:buNone/>
            </a:pPr>
            <a:r>
              <a:rPr lang="fi-FI" sz="2900" dirty="0" smtClean="0"/>
              <a:t>me 	syömme</a:t>
            </a:r>
          </a:p>
          <a:p>
            <a:pPr marL="0" indent="0">
              <a:buNone/>
            </a:pPr>
            <a:r>
              <a:rPr lang="fi-FI" sz="2900" dirty="0" smtClean="0"/>
              <a:t>te 	syötte</a:t>
            </a:r>
          </a:p>
          <a:p>
            <a:pPr marL="0" indent="0">
              <a:buNone/>
            </a:pPr>
            <a:r>
              <a:rPr lang="fi-FI" sz="2900" dirty="0" smtClean="0"/>
              <a:t>he 	syövät</a:t>
            </a:r>
          </a:p>
          <a:p>
            <a:pPr marL="0" indent="0">
              <a:buNone/>
            </a:pPr>
            <a:endParaRPr lang="fi-FI" sz="2900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2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55632" cy="4351338"/>
          </a:xfrm>
        </p:spPr>
        <p:txBody>
          <a:bodyPr>
            <a:normAutofit fontScale="55000" lnSpcReduction="20000"/>
          </a:bodyPr>
          <a:lstStyle/>
          <a:p>
            <a:endParaRPr lang="fi-FI" sz="2300" dirty="0" smtClean="0"/>
          </a:p>
          <a:p>
            <a:endParaRPr lang="fi-FI" sz="2300" dirty="0"/>
          </a:p>
          <a:p>
            <a:endParaRPr lang="fi-FI" sz="2900" dirty="0" smtClean="0"/>
          </a:p>
          <a:p>
            <a:pPr marL="0" indent="0">
              <a:buNone/>
            </a:pPr>
            <a:r>
              <a:rPr lang="fi-FI" sz="2900" b="1" dirty="0" smtClean="0"/>
              <a:t>	syö</a:t>
            </a:r>
            <a:r>
              <a:rPr lang="fi-FI" sz="2900" b="1" dirty="0" smtClean="0">
                <a:solidFill>
                  <a:srgbClr val="0070C0"/>
                </a:solidFill>
              </a:rPr>
              <a:t>dä</a:t>
            </a:r>
          </a:p>
          <a:p>
            <a:pPr marL="0" indent="0">
              <a:buNone/>
            </a:pPr>
            <a:r>
              <a:rPr lang="fi-FI" sz="2900" dirty="0" smtClean="0"/>
              <a:t>minä 	syön	</a:t>
            </a:r>
          </a:p>
          <a:p>
            <a:pPr marL="0" indent="0">
              <a:buNone/>
            </a:pPr>
            <a:r>
              <a:rPr lang="fi-FI" sz="2900" dirty="0" smtClean="0"/>
              <a:t>sinä 	syöt</a:t>
            </a:r>
          </a:p>
          <a:p>
            <a:pPr marL="0" indent="0">
              <a:buNone/>
            </a:pPr>
            <a:r>
              <a:rPr lang="fi-FI" sz="2900" dirty="0" smtClean="0"/>
              <a:t>hän 	syö</a:t>
            </a:r>
          </a:p>
          <a:p>
            <a:pPr marL="0" indent="0">
              <a:buNone/>
            </a:pPr>
            <a:r>
              <a:rPr lang="fi-FI" sz="2900" dirty="0" smtClean="0"/>
              <a:t>me 	syömme</a:t>
            </a:r>
          </a:p>
          <a:p>
            <a:pPr marL="0" indent="0">
              <a:buNone/>
            </a:pPr>
            <a:r>
              <a:rPr lang="fi-FI" sz="2900" dirty="0" smtClean="0"/>
              <a:t>te 	syötte</a:t>
            </a:r>
          </a:p>
          <a:p>
            <a:pPr marL="0" indent="0">
              <a:buNone/>
            </a:pPr>
            <a:r>
              <a:rPr lang="fi-FI" sz="2900" dirty="0" smtClean="0"/>
              <a:t>he 	syövät</a:t>
            </a:r>
          </a:p>
          <a:p>
            <a:pPr marL="0" indent="0">
              <a:buNone/>
            </a:pPr>
            <a:endParaRPr lang="fi-FI" sz="2300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  <p:sp>
        <p:nvSpPr>
          <p:cNvPr id="5" name="Line Callout 1 4"/>
          <p:cNvSpPr/>
          <p:nvPr/>
        </p:nvSpPr>
        <p:spPr>
          <a:xfrm>
            <a:off x="3184356" y="2932781"/>
            <a:ext cx="1580148" cy="818147"/>
          </a:xfrm>
          <a:prstGeom prst="borderCallout1">
            <a:avLst>
              <a:gd name="adj1" fmla="val 18750"/>
              <a:gd name="adj2" fmla="val -8333"/>
              <a:gd name="adj3" fmla="val -22795"/>
              <a:gd name="adj4" fmla="val -525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The </a:t>
            </a:r>
            <a:r>
              <a:rPr lang="fi-FI" dirty="0" err="1" smtClean="0"/>
              <a:t>infinitive</a:t>
            </a:r>
            <a:r>
              <a:rPr lang="fi-FI" dirty="0" smtClean="0"/>
              <a:t> </a:t>
            </a:r>
            <a:r>
              <a:rPr lang="fi-FI" dirty="0" err="1" smtClean="0"/>
              <a:t>ending</a:t>
            </a:r>
            <a:r>
              <a:rPr lang="fi-FI" dirty="0" smtClean="0"/>
              <a:t> is </a:t>
            </a:r>
            <a:r>
              <a:rPr lang="fi-FI" dirty="0" smtClean="0">
                <a:solidFill>
                  <a:srgbClr val="FFFF00"/>
                </a:solidFill>
              </a:rPr>
              <a:t>da/</a:t>
            </a:r>
            <a:r>
              <a:rPr lang="fi-FI" dirty="0" err="1" smtClean="0">
                <a:solidFill>
                  <a:srgbClr val="FFFF00"/>
                </a:solidFill>
              </a:rPr>
              <a:t>dä</a:t>
            </a:r>
            <a:r>
              <a:rPr lang="fi-FI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89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55632" cy="4351338"/>
          </a:xfrm>
        </p:spPr>
        <p:txBody>
          <a:bodyPr>
            <a:normAutofit fontScale="55000" lnSpcReduction="20000"/>
          </a:bodyPr>
          <a:lstStyle/>
          <a:p>
            <a:endParaRPr lang="fi-FI" sz="2300" dirty="0" smtClean="0"/>
          </a:p>
          <a:p>
            <a:endParaRPr lang="fi-FI" sz="2300" dirty="0"/>
          </a:p>
          <a:p>
            <a:endParaRPr lang="fi-FI" sz="2900" dirty="0" smtClean="0"/>
          </a:p>
          <a:p>
            <a:pPr marL="0" indent="0">
              <a:buNone/>
            </a:pPr>
            <a:r>
              <a:rPr lang="fi-FI" sz="2900" b="1" dirty="0" smtClean="0"/>
              <a:t>	syö</a:t>
            </a:r>
            <a:r>
              <a:rPr lang="fi-FI" sz="2900" b="1" dirty="0" smtClean="0">
                <a:solidFill>
                  <a:srgbClr val="0070C0"/>
                </a:solidFill>
              </a:rPr>
              <a:t>dä</a:t>
            </a:r>
          </a:p>
          <a:p>
            <a:pPr marL="0" indent="0">
              <a:buNone/>
            </a:pPr>
            <a:r>
              <a:rPr lang="fi-FI" sz="2900" dirty="0" smtClean="0"/>
              <a:t>minä 	syön	</a:t>
            </a:r>
          </a:p>
          <a:p>
            <a:pPr marL="0" indent="0">
              <a:buNone/>
            </a:pPr>
            <a:r>
              <a:rPr lang="fi-FI" sz="2900" dirty="0" smtClean="0"/>
              <a:t>sinä 	syöt</a:t>
            </a:r>
          </a:p>
          <a:p>
            <a:pPr marL="0" indent="0">
              <a:buNone/>
            </a:pPr>
            <a:r>
              <a:rPr lang="fi-FI" sz="2900" dirty="0" smtClean="0"/>
              <a:t>hän 	syö</a:t>
            </a:r>
          </a:p>
          <a:p>
            <a:pPr marL="0" indent="0">
              <a:buNone/>
            </a:pPr>
            <a:r>
              <a:rPr lang="fi-FI" sz="2900" dirty="0" smtClean="0"/>
              <a:t>me 	syömme</a:t>
            </a:r>
          </a:p>
          <a:p>
            <a:pPr marL="0" indent="0">
              <a:buNone/>
            </a:pPr>
            <a:r>
              <a:rPr lang="fi-FI" sz="2900" dirty="0" smtClean="0"/>
              <a:t>te 	syötte</a:t>
            </a:r>
          </a:p>
          <a:p>
            <a:pPr marL="0" indent="0">
              <a:buNone/>
            </a:pPr>
            <a:r>
              <a:rPr lang="fi-FI" sz="2900" dirty="0" smtClean="0"/>
              <a:t>he 	syövät</a:t>
            </a:r>
          </a:p>
          <a:p>
            <a:pPr marL="0" indent="0">
              <a:buNone/>
            </a:pPr>
            <a:endParaRPr lang="fi-FI" sz="2900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  <p:sp>
        <p:nvSpPr>
          <p:cNvPr id="5" name="Line Callout 1 4"/>
          <p:cNvSpPr/>
          <p:nvPr/>
        </p:nvSpPr>
        <p:spPr>
          <a:xfrm>
            <a:off x="3184355" y="2932781"/>
            <a:ext cx="1788697" cy="1550987"/>
          </a:xfrm>
          <a:prstGeom prst="borderCallout1">
            <a:avLst>
              <a:gd name="adj1" fmla="val 18750"/>
              <a:gd name="adj2" fmla="val -8333"/>
              <a:gd name="adj3" fmla="val 8234"/>
              <a:gd name="adj4" fmla="val -52546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rgbClr val="C00000"/>
                </a:solidFill>
              </a:rPr>
              <a:t>You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drop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the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b="1" dirty="0" smtClean="0">
                <a:solidFill>
                  <a:srgbClr val="C00000"/>
                </a:solidFill>
              </a:rPr>
              <a:t>da/</a:t>
            </a:r>
            <a:r>
              <a:rPr lang="fi-FI" b="1" dirty="0" err="1" smtClean="0">
                <a:solidFill>
                  <a:srgbClr val="C00000"/>
                </a:solidFill>
              </a:rPr>
              <a:t>dä</a:t>
            </a:r>
            <a:endParaRPr lang="fi-FI" b="1" dirty="0" smtClean="0">
              <a:solidFill>
                <a:srgbClr val="C00000"/>
              </a:solidFill>
            </a:endParaRPr>
          </a:p>
          <a:p>
            <a:pPr algn="ctr"/>
            <a:r>
              <a:rPr lang="fi-FI" dirty="0">
                <a:solidFill>
                  <a:srgbClr val="C00000"/>
                </a:solidFill>
              </a:rPr>
              <a:t>a</a:t>
            </a:r>
            <a:r>
              <a:rPr lang="fi-FI" dirty="0" smtClean="0">
                <a:solidFill>
                  <a:srgbClr val="C00000"/>
                </a:solidFill>
              </a:rPr>
              <a:t>nd </a:t>
            </a:r>
            <a:r>
              <a:rPr lang="fi-FI" dirty="0" err="1" smtClean="0">
                <a:solidFill>
                  <a:srgbClr val="C00000"/>
                </a:solidFill>
              </a:rPr>
              <a:t>put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the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personal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endings</a:t>
            </a:r>
            <a:r>
              <a:rPr lang="fi-FI" dirty="0" smtClean="0">
                <a:solidFill>
                  <a:srgbClr val="C00000"/>
                </a:solidFill>
              </a:rPr>
              <a:t> in </a:t>
            </a:r>
            <a:r>
              <a:rPr lang="fi-FI" dirty="0" err="1" smtClean="0">
                <a:solidFill>
                  <a:srgbClr val="C00000"/>
                </a:solidFill>
              </a:rPr>
              <a:t>place</a:t>
            </a:r>
            <a:r>
              <a:rPr lang="fi-FI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41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55632" cy="4351338"/>
          </a:xfrm>
        </p:spPr>
        <p:txBody>
          <a:bodyPr>
            <a:normAutofit fontScale="55000" lnSpcReduction="20000"/>
          </a:bodyPr>
          <a:lstStyle/>
          <a:p>
            <a:endParaRPr lang="fi-FI" sz="2300" dirty="0" smtClean="0"/>
          </a:p>
          <a:p>
            <a:endParaRPr lang="fi-FI" sz="2300" dirty="0"/>
          </a:p>
          <a:p>
            <a:endParaRPr lang="fi-FI" sz="2900" dirty="0" smtClean="0"/>
          </a:p>
          <a:p>
            <a:pPr marL="0" indent="0">
              <a:buNone/>
            </a:pPr>
            <a:r>
              <a:rPr lang="fi-FI" sz="2900" b="1" dirty="0" smtClean="0"/>
              <a:t>	syö</a:t>
            </a:r>
            <a:r>
              <a:rPr lang="fi-FI" sz="2900" b="1" dirty="0" smtClean="0">
                <a:solidFill>
                  <a:srgbClr val="0070C0"/>
                </a:solidFill>
              </a:rPr>
              <a:t>dä</a:t>
            </a:r>
          </a:p>
          <a:p>
            <a:pPr marL="0" indent="0">
              <a:buNone/>
            </a:pPr>
            <a:r>
              <a:rPr lang="fi-FI" sz="2900" dirty="0" smtClean="0"/>
              <a:t>minä 	syö</a:t>
            </a:r>
            <a:r>
              <a:rPr lang="fi-FI" sz="2900" dirty="0" smtClean="0">
                <a:solidFill>
                  <a:srgbClr val="0070C0"/>
                </a:solidFill>
              </a:rPr>
              <a:t>n</a:t>
            </a:r>
            <a:r>
              <a:rPr lang="fi-FI" sz="2900" dirty="0" smtClean="0"/>
              <a:t>	</a:t>
            </a:r>
          </a:p>
          <a:p>
            <a:pPr marL="0" indent="0">
              <a:buNone/>
            </a:pPr>
            <a:r>
              <a:rPr lang="fi-FI" sz="2900" dirty="0" smtClean="0"/>
              <a:t>sinä 	syö</a:t>
            </a:r>
            <a:r>
              <a:rPr lang="fi-FI" sz="2900" dirty="0" smtClean="0">
                <a:solidFill>
                  <a:srgbClr val="0070C0"/>
                </a:solidFill>
              </a:rPr>
              <a:t>t</a:t>
            </a:r>
          </a:p>
          <a:p>
            <a:pPr marL="0" indent="0">
              <a:buNone/>
            </a:pPr>
            <a:r>
              <a:rPr lang="fi-FI" sz="2900" dirty="0" smtClean="0"/>
              <a:t>hän 	syö</a:t>
            </a:r>
          </a:p>
          <a:p>
            <a:pPr marL="0" indent="0">
              <a:buNone/>
            </a:pPr>
            <a:r>
              <a:rPr lang="fi-FI" sz="2900" dirty="0" smtClean="0"/>
              <a:t>me 	syö</a:t>
            </a:r>
            <a:r>
              <a:rPr lang="fi-FI" sz="2900" dirty="0" smtClean="0">
                <a:solidFill>
                  <a:srgbClr val="0070C0"/>
                </a:solidFill>
              </a:rPr>
              <a:t>mme</a:t>
            </a:r>
          </a:p>
          <a:p>
            <a:pPr marL="0" indent="0">
              <a:buNone/>
            </a:pPr>
            <a:r>
              <a:rPr lang="fi-FI" sz="2900" dirty="0" smtClean="0"/>
              <a:t>te 	syö</a:t>
            </a:r>
            <a:r>
              <a:rPr lang="fi-FI" sz="2900" dirty="0" smtClean="0">
                <a:solidFill>
                  <a:srgbClr val="0070C0"/>
                </a:solidFill>
              </a:rPr>
              <a:t>tte</a:t>
            </a:r>
          </a:p>
          <a:p>
            <a:pPr marL="0" indent="0">
              <a:buNone/>
            </a:pPr>
            <a:r>
              <a:rPr lang="fi-FI" sz="2900" dirty="0" smtClean="0"/>
              <a:t>he 	syö</a:t>
            </a:r>
            <a:r>
              <a:rPr lang="fi-FI" sz="2900" dirty="0" smtClean="0">
                <a:solidFill>
                  <a:srgbClr val="0070C0"/>
                </a:solidFill>
              </a:rPr>
              <a:t>vät</a:t>
            </a:r>
          </a:p>
          <a:p>
            <a:pPr marL="0" indent="0">
              <a:buNone/>
            </a:pPr>
            <a:endParaRPr lang="fi-FI" sz="2300" dirty="0" smtClean="0"/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en-US" dirty="0"/>
          </a:p>
        </p:txBody>
      </p:sp>
      <p:sp>
        <p:nvSpPr>
          <p:cNvPr id="5" name="Line Callout 1 4"/>
          <p:cNvSpPr/>
          <p:nvPr/>
        </p:nvSpPr>
        <p:spPr>
          <a:xfrm>
            <a:off x="3184355" y="2932781"/>
            <a:ext cx="1788697" cy="1550987"/>
          </a:xfrm>
          <a:prstGeom prst="borderCallout1">
            <a:avLst>
              <a:gd name="adj1" fmla="val 18750"/>
              <a:gd name="adj2" fmla="val -8333"/>
              <a:gd name="adj3" fmla="val 8234"/>
              <a:gd name="adj4" fmla="val -52546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rgbClr val="C00000"/>
                </a:solidFill>
              </a:rPr>
              <a:t>You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drop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the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b="1" dirty="0" smtClean="0">
                <a:solidFill>
                  <a:srgbClr val="C00000"/>
                </a:solidFill>
              </a:rPr>
              <a:t>da/</a:t>
            </a:r>
            <a:r>
              <a:rPr lang="fi-FI" b="1" dirty="0" err="1" smtClean="0">
                <a:solidFill>
                  <a:srgbClr val="C00000"/>
                </a:solidFill>
              </a:rPr>
              <a:t>dä</a:t>
            </a:r>
            <a:endParaRPr lang="fi-FI" b="1" dirty="0" smtClean="0">
              <a:solidFill>
                <a:srgbClr val="C00000"/>
              </a:solidFill>
            </a:endParaRPr>
          </a:p>
          <a:p>
            <a:pPr algn="ctr"/>
            <a:r>
              <a:rPr lang="fi-FI" dirty="0">
                <a:solidFill>
                  <a:srgbClr val="C00000"/>
                </a:solidFill>
              </a:rPr>
              <a:t>a</a:t>
            </a:r>
            <a:r>
              <a:rPr lang="fi-FI" dirty="0" smtClean="0">
                <a:solidFill>
                  <a:srgbClr val="C00000"/>
                </a:solidFill>
              </a:rPr>
              <a:t>nd </a:t>
            </a:r>
            <a:r>
              <a:rPr lang="fi-FI" dirty="0" err="1" smtClean="0">
                <a:solidFill>
                  <a:srgbClr val="C00000"/>
                </a:solidFill>
              </a:rPr>
              <a:t>put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the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personal</a:t>
            </a:r>
            <a:r>
              <a:rPr lang="fi-FI" dirty="0" smtClean="0">
                <a:solidFill>
                  <a:srgbClr val="C00000"/>
                </a:solidFill>
              </a:rPr>
              <a:t> </a:t>
            </a:r>
            <a:r>
              <a:rPr lang="fi-FI" dirty="0" err="1" smtClean="0">
                <a:solidFill>
                  <a:srgbClr val="C00000"/>
                </a:solidFill>
              </a:rPr>
              <a:t>endings</a:t>
            </a:r>
            <a:r>
              <a:rPr lang="fi-FI" dirty="0" smtClean="0">
                <a:solidFill>
                  <a:srgbClr val="C00000"/>
                </a:solidFill>
              </a:rPr>
              <a:t> in </a:t>
            </a:r>
            <a:r>
              <a:rPr lang="fi-FI" dirty="0" err="1" smtClean="0">
                <a:solidFill>
                  <a:srgbClr val="C00000"/>
                </a:solidFill>
              </a:rPr>
              <a:t>place</a:t>
            </a:r>
            <a:r>
              <a:rPr lang="fi-FI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54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291</Words>
  <Application>Microsoft Office PowerPoint</Application>
  <PresentationFormat>Widescreen</PresentationFormat>
  <Paragraphs>191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syödä ja juoda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Aalto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syödä ja juoda</dc:title>
  <dc:creator>Heinzmann Sanni</dc:creator>
  <cp:lastModifiedBy>Heinzmann Sanni</cp:lastModifiedBy>
  <cp:revision>12</cp:revision>
  <dcterms:created xsi:type="dcterms:W3CDTF">2016-10-17T14:48:00Z</dcterms:created>
  <dcterms:modified xsi:type="dcterms:W3CDTF">2017-10-31T11:02:08Z</dcterms:modified>
</cp:coreProperties>
</file>