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1"/>
  </p:sldMasterIdLst>
  <p:notesMasterIdLst>
    <p:notesMasterId r:id="rId25"/>
  </p:notesMasterIdLst>
  <p:sldIdLst>
    <p:sldId id="322" r:id="rId2"/>
    <p:sldId id="345" r:id="rId3"/>
    <p:sldId id="346" r:id="rId4"/>
    <p:sldId id="347" r:id="rId5"/>
    <p:sldId id="348" r:id="rId6"/>
    <p:sldId id="349" r:id="rId7"/>
    <p:sldId id="257" r:id="rId8"/>
    <p:sldId id="342" r:id="rId9"/>
    <p:sldId id="274" r:id="rId10"/>
    <p:sldId id="338" r:id="rId11"/>
    <p:sldId id="279" r:id="rId12"/>
    <p:sldId id="339" r:id="rId13"/>
    <p:sldId id="343" r:id="rId14"/>
    <p:sldId id="344" r:id="rId15"/>
    <p:sldId id="332" r:id="rId16"/>
    <p:sldId id="333" r:id="rId17"/>
    <p:sldId id="282" r:id="rId18"/>
    <p:sldId id="341" r:id="rId19"/>
    <p:sldId id="277" r:id="rId20"/>
    <p:sldId id="334" r:id="rId21"/>
    <p:sldId id="351" r:id="rId22"/>
    <p:sldId id="335" r:id="rId23"/>
    <p:sldId id="350" r:id="rId24"/>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9605B3"/>
    <a:srgbClr val="FB79DF"/>
    <a:srgbClr val="D27AFA"/>
    <a:srgbClr val="FFCCFF"/>
    <a:srgbClr val="F3F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DD6E45-D0E4-4BED-9AE8-77AD5DA1F274}" v="44" dt="2022-09-08T10:35:30.7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975" autoAdjust="0"/>
  </p:normalViewPr>
  <p:slideViewPr>
    <p:cSldViewPr snapToGrid="0">
      <p:cViewPr varScale="1">
        <p:scale>
          <a:sx n="62" d="100"/>
          <a:sy n="62" d="100"/>
        </p:scale>
        <p:origin x="82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676F8E-E193-4A4B-8E51-DA55A4C54576}" type="datetimeFigureOut">
              <a:rPr lang="fi-FI" smtClean="0"/>
              <a:t>13.6.2023</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C701B4-AE10-4531-9F7B-BF21D9A0A5C5}" type="slidenum">
              <a:rPr lang="fi-FI" smtClean="0"/>
              <a:t>‹#›</a:t>
            </a:fld>
            <a:endParaRPr lang="fi-FI"/>
          </a:p>
        </p:txBody>
      </p:sp>
    </p:spTree>
    <p:extLst>
      <p:ext uri="{BB962C8B-B14F-4D97-AF65-F5344CB8AC3E}">
        <p14:creationId xmlns:p14="http://schemas.microsoft.com/office/powerpoint/2010/main" val="413060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24C38-E732-4902-8754-20BD557610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i-FI"/>
          </a:p>
        </p:txBody>
      </p:sp>
      <p:sp>
        <p:nvSpPr>
          <p:cNvPr id="3" name="Subtitle 2">
            <a:extLst>
              <a:ext uri="{FF2B5EF4-FFF2-40B4-BE49-F238E27FC236}">
                <a16:creationId xmlns:a16="http://schemas.microsoft.com/office/drawing/2014/main" id="{2E690E7D-A39B-4FBF-95B8-1C4BBF77EB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4" name="Date Placeholder 3">
            <a:extLst>
              <a:ext uri="{FF2B5EF4-FFF2-40B4-BE49-F238E27FC236}">
                <a16:creationId xmlns:a16="http://schemas.microsoft.com/office/drawing/2014/main" id="{B9414CD1-5E16-4F8A-86A0-D965A76EAA4E}"/>
              </a:ext>
            </a:extLst>
          </p:cNvPr>
          <p:cNvSpPr>
            <a:spLocks noGrp="1"/>
          </p:cNvSpPr>
          <p:nvPr>
            <p:ph type="dt" sz="half" idx="10"/>
          </p:nvPr>
        </p:nvSpPr>
        <p:spPr/>
        <p:txBody>
          <a:bodyPr/>
          <a:lstStyle/>
          <a:p>
            <a:fld id="{11EAACC7-3B3F-47D1-959A-EF58926E955E}" type="datetimeFigureOut">
              <a:rPr lang="en-US" smtClean="0"/>
              <a:t>13.6.2023</a:t>
            </a:fld>
            <a:endParaRPr lang="en-US"/>
          </a:p>
        </p:txBody>
      </p:sp>
      <p:sp>
        <p:nvSpPr>
          <p:cNvPr id="5" name="Footer Placeholder 4">
            <a:extLst>
              <a:ext uri="{FF2B5EF4-FFF2-40B4-BE49-F238E27FC236}">
                <a16:creationId xmlns:a16="http://schemas.microsoft.com/office/drawing/2014/main" id="{92424A61-6642-49BE-8E02-4B63442643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8851F3-77C7-4F0C-A40D-9A9F8E37FECF}"/>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4032400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BE7CD-3062-40C7-8251-5D04EAEB2FC7}"/>
              </a:ext>
            </a:extLst>
          </p:cNvPr>
          <p:cNvSpPr>
            <a:spLocks noGrp="1"/>
          </p:cNvSpPr>
          <p:nvPr>
            <p:ph type="title"/>
          </p:nvPr>
        </p:nvSpPr>
        <p:spPr/>
        <p:txBody>
          <a:bodyPr/>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92A754D6-481F-41CE-8FC9-9795A75FB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3ADD9742-961A-4C98-88D1-D21ABEBBDD91}"/>
              </a:ext>
            </a:extLst>
          </p:cNvPr>
          <p:cNvSpPr>
            <a:spLocks noGrp="1"/>
          </p:cNvSpPr>
          <p:nvPr>
            <p:ph type="dt" sz="half" idx="10"/>
          </p:nvPr>
        </p:nvSpPr>
        <p:spPr/>
        <p:txBody>
          <a:bodyPr/>
          <a:lstStyle/>
          <a:p>
            <a:fld id="{11EAACC7-3B3F-47D1-959A-EF58926E955E}" type="datetimeFigureOut">
              <a:rPr lang="en-US" smtClean="0"/>
              <a:t>13.6.2023</a:t>
            </a:fld>
            <a:endParaRPr lang="en-US"/>
          </a:p>
        </p:txBody>
      </p:sp>
      <p:sp>
        <p:nvSpPr>
          <p:cNvPr id="5" name="Footer Placeholder 4">
            <a:extLst>
              <a:ext uri="{FF2B5EF4-FFF2-40B4-BE49-F238E27FC236}">
                <a16:creationId xmlns:a16="http://schemas.microsoft.com/office/drawing/2014/main" id="{104320B7-CCCB-4C05-828A-61A5373169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67B8C7-E6C7-4573-9BE7-D7EF79F55C03}"/>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663923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87EF22-A23A-42F1-B833-3F53E9B07B7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99CB3CA8-DBCE-4DDA-99E2-0119D8F090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2FB7DECE-5A79-4668-8299-5762924882C5}"/>
              </a:ext>
            </a:extLst>
          </p:cNvPr>
          <p:cNvSpPr>
            <a:spLocks noGrp="1"/>
          </p:cNvSpPr>
          <p:nvPr>
            <p:ph type="dt" sz="half" idx="10"/>
          </p:nvPr>
        </p:nvSpPr>
        <p:spPr/>
        <p:txBody>
          <a:bodyPr/>
          <a:lstStyle/>
          <a:p>
            <a:fld id="{11EAACC7-3B3F-47D1-959A-EF58926E955E}" type="datetimeFigureOut">
              <a:rPr lang="en-US" smtClean="0"/>
              <a:t>13.6.2023</a:t>
            </a:fld>
            <a:endParaRPr lang="en-US"/>
          </a:p>
        </p:txBody>
      </p:sp>
      <p:sp>
        <p:nvSpPr>
          <p:cNvPr id="5" name="Footer Placeholder 4">
            <a:extLst>
              <a:ext uri="{FF2B5EF4-FFF2-40B4-BE49-F238E27FC236}">
                <a16:creationId xmlns:a16="http://schemas.microsoft.com/office/drawing/2014/main" id="{66C33534-B611-4911-9359-67A7FFADCD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D26D0A-1545-4CF5-AED5-9D9AA9F96220}"/>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845216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803A0-F6C2-4B73-A1AD-15A8CD231AAD}"/>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2C1D96A5-5454-488A-BE33-D4925C0CFE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AE066AC6-DC24-4F2A-AEBF-0462B60C0382}"/>
              </a:ext>
            </a:extLst>
          </p:cNvPr>
          <p:cNvSpPr>
            <a:spLocks noGrp="1"/>
          </p:cNvSpPr>
          <p:nvPr>
            <p:ph type="dt" sz="half" idx="10"/>
          </p:nvPr>
        </p:nvSpPr>
        <p:spPr/>
        <p:txBody>
          <a:bodyPr/>
          <a:lstStyle/>
          <a:p>
            <a:fld id="{11EAACC7-3B3F-47D1-959A-EF58926E955E}" type="datetimeFigureOut">
              <a:rPr lang="en-US" smtClean="0"/>
              <a:t>13.6.2023</a:t>
            </a:fld>
            <a:endParaRPr lang="en-US" dirty="0"/>
          </a:p>
        </p:txBody>
      </p:sp>
      <p:sp>
        <p:nvSpPr>
          <p:cNvPr id="5" name="Footer Placeholder 4">
            <a:extLst>
              <a:ext uri="{FF2B5EF4-FFF2-40B4-BE49-F238E27FC236}">
                <a16:creationId xmlns:a16="http://schemas.microsoft.com/office/drawing/2014/main" id="{80BCBD44-3A4F-471E-9679-8FD4F50DC5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E64645-9C61-4FA9-A976-936A111D67CE}"/>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543300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ED69F-6AEB-43A9-B64A-5A7566A3C7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i-FI"/>
          </a:p>
        </p:txBody>
      </p:sp>
      <p:sp>
        <p:nvSpPr>
          <p:cNvPr id="3" name="Text Placeholder 2">
            <a:extLst>
              <a:ext uri="{FF2B5EF4-FFF2-40B4-BE49-F238E27FC236}">
                <a16:creationId xmlns:a16="http://schemas.microsoft.com/office/drawing/2014/main" id="{8DC2A6C1-5349-46B2-B5C0-ED35070E02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143585-0A8B-40D8-8BEF-DE4ECDF0361C}"/>
              </a:ext>
            </a:extLst>
          </p:cNvPr>
          <p:cNvSpPr>
            <a:spLocks noGrp="1"/>
          </p:cNvSpPr>
          <p:nvPr>
            <p:ph type="dt" sz="half" idx="10"/>
          </p:nvPr>
        </p:nvSpPr>
        <p:spPr/>
        <p:txBody>
          <a:bodyPr/>
          <a:lstStyle/>
          <a:p>
            <a:fld id="{11EAACC7-3B3F-47D1-959A-EF58926E955E}" type="datetimeFigureOut">
              <a:rPr lang="en-US" smtClean="0"/>
              <a:t>13.6.2023</a:t>
            </a:fld>
            <a:endParaRPr lang="en-US"/>
          </a:p>
        </p:txBody>
      </p:sp>
      <p:sp>
        <p:nvSpPr>
          <p:cNvPr id="5" name="Footer Placeholder 4">
            <a:extLst>
              <a:ext uri="{FF2B5EF4-FFF2-40B4-BE49-F238E27FC236}">
                <a16:creationId xmlns:a16="http://schemas.microsoft.com/office/drawing/2014/main" id="{706CBA8B-0383-449B-A19A-BB55B73A70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D66036-C5EB-49FD-AEB4-DB3E647A1B4A}"/>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552863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6D31D-41DF-4AF2-81B8-8710651A351C}"/>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24DF2248-C1CC-41F8-B303-46F4F07ADA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id="{44206475-D863-4F76-90CE-4BFA1DF62A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75A1D34F-B8B1-4EEF-AFE8-184381036DBB}"/>
              </a:ext>
            </a:extLst>
          </p:cNvPr>
          <p:cNvSpPr>
            <a:spLocks noGrp="1"/>
          </p:cNvSpPr>
          <p:nvPr>
            <p:ph type="dt" sz="half" idx="10"/>
          </p:nvPr>
        </p:nvSpPr>
        <p:spPr/>
        <p:txBody>
          <a:bodyPr/>
          <a:lstStyle/>
          <a:p>
            <a:fld id="{11EAACC7-3B3F-47D1-959A-EF58926E955E}" type="datetimeFigureOut">
              <a:rPr lang="en-US" smtClean="0"/>
              <a:t>13.6.2023</a:t>
            </a:fld>
            <a:endParaRPr lang="en-US"/>
          </a:p>
        </p:txBody>
      </p:sp>
      <p:sp>
        <p:nvSpPr>
          <p:cNvPr id="6" name="Footer Placeholder 5">
            <a:extLst>
              <a:ext uri="{FF2B5EF4-FFF2-40B4-BE49-F238E27FC236}">
                <a16:creationId xmlns:a16="http://schemas.microsoft.com/office/drawing/2014/main" id="{18C3E36F-9EB4-4693-B759-73008FFB7F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EFC7A0-FE61-4B04-9270-868BC7F07CBF}"/>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229169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10850-3BAB-485F-899C-739B84251DF7}"/>
              </a:ext>
            </a:extLst>
          </p:cNvPr>
          <p:cNvSpPr>
            <a:spLocks noGrp="1"/>
          </p:cNvSpPr>
          <p:nvPr>
            <p:ph type="title"/>
          </p:nvPr>
        </p:nvSpPr>
        <p:spPr>
          <a:xfrm>
            <a:off x="839788" y="365125"/>
            <a:ext cx="10515600" cy="1325563"/>
          </a:xfrm>
        </p:spPr>
        <p:txBody>
          <a:bodyPr/>
          <a:lstStyle/>
          <a:p>
            <a:r>
              <a:rPr lang="en-US"/>
              <a:t>Click to edit Master title style</a:t>
            </a:r>
            <a:endParaRPr lang="fi-FI"/>
          </a:p>
        </p:txBody>
      </p:sp>
      <p:sp>
        <p:nvSpPr>
          <p:cNvPr id="3" name="Text Placeholder 2">
            <a:extLst>
              <a:ext uri="{FF2B5EF4-FFF2-40B4-BE49-F238E27FC236}">
                <a16:creationId xmlns:a16="http://schemas.microsoft.com/office/drawing/2014/main" id="{89A81103-3BF9-49E5-B440-46E18BF3EB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EBB4C5-C1B8-4D51-AF13-658BC87F45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a:extLst>
              <a:ext uri="{FF2B5EF4-FFF2-40B4-BE49-F238E27FC236}">
                <a16:creationId xmlns:a16="http://schemas.microsoft.com/office/drawing/2014/main" id="{1637C027-2B61-41D5-A654-A92C32AB5E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E1D982-76C2-4630-B363-0989DC0099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a:extLst>
              <a:ext uri="{FF2B5EF4-FFF2-40B4-BE49-F238E27FC236}">
                <a16:creationId xmlns:a16="http://schemas.microsoft.com/office/drawing/2014/main" id="{224BF532-5F7E-4F9D-AC7D-273AE91C49CE}"/>
              </a:ext>
            </a:extLst>
          </p:cNvPr>
          <p:cNvSpPr>
            <a:spLocks noGrp="1"/>
          </p:cNvSpPr>
          <p:nvPr>
            <p:ph type="dt" sz="half" idx="10"/>
          </p:nvPr>
        </p:nvSpPr>
        <p:spPr/>
        <p:txBody>
          <a:bodyPr/>
          <a:lstStyle/>
          <a:p>
            <a:fld id="{11EAACC7-3B3F-47D1-959A-EF58926E955E}" type="datetimeFigureOut">
              <a:rPr lang="en-US" smtClean="0"/>
              <a:t>13.6.2023</a:t>
            </a:fld>
            <a:endParaRPr lang="en-US"/>
          </a:p>
        </p:txBody>
      </p:sp>
      <p:sp>
        <p:nvSpPr>
          <p:cNvPr id="8" name="Footer Placeholder 7">
            <a:extLst>
              <a:ext uri="{FF2B5EF4-FFF2-40B4-BE49-F238E27FC236}">
                <a16:creationId xmlns:a16="http://schemas.microsoft.com/office/drawing/2014/main" id="{3CA1CF1F-6D0E-4F83-9849-ED218340836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B859F2-6250-4E86-9B17-A8DED31A816D}"/>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4077781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6A9F5-F74D-4E53-8593-278D4EB8BDCE}"/>
              </a:ext>
            </a:extLst>
          </p:cNvPr>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84E21246-AFEC-43C8-B764-F3A74384718A}"/>
              </a:ext>
            </a:extLst>
          </p:cNvPr>
          <p:cNvSpPr>
            <a:spLocks noGrp="1"/>
          </p:cNvSpPr>
          <p:nvPr>
            <p:ph type="dt" sz="half" idx="10"/>
          </p:nvPr>
        </p:nvSpPr>
        <p:spPr/>
        <p:txBody>
          <a:bodyPr/>
          <a:lstStyle/>
          <a:p>
            <a:fld id="{11EAACC7-3B3F-47D1-959A-EF58926E955E}" type="datetimeFigureOut">
              <a:rPr lang="en-US" smtClean="0"/>
              <a:t>13.6.2023</a:t>
            </a:fld>
            <a:endParaRPr lang="en-US"/>
          </a:p>
        </p:txBody>
      </p:sp>
      <p:sp>
        <p:nvSpPr>
          <p:cNvPr id="4" name="Footer Placeholder 3">
            <a:extLst>
              <a:ext uri="{FF2B5EF4-FFF2-40B4-BE49-F238E27FC236}">
                <a16:creationId xmlns:a16="http://schemas.microsoft.com/office/drawing/2014/main" id="{CF9942CD-357C-4243-9AFE-7FB2FF4FA45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682E19-345C-47E2-AC9E-DDA01CA705E6}"/>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185831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C02A96-F042-4452-8CC1-4DC75E2598B9}"/>
              </a:ext>
            </a:extLst>
          </p:cNvPr>
          <p:cNvSpPr>
            <a:spLocks noGrp="1"/>
          </p:cNvSpPr>
          <p:nvPr>
            <p:ph type="dt" sz="half" idx="10"/>
          </p:nvPr>
        </p:nvSpPr>
        <p:spPr/>
        <p:txBody>
          <a:bodyPr/>
          <a:lstStyle/>
          <a:p>
            <a:fld id="{11EAACC7-3B3F-47D1-959A-EF58926E955E}" type="datetimeFigureOut">
              <a:rPr lang="en-US" smtClean="0"/>
              <a:t>13.6.2023</a:t>
            </a:fld>
            <a:endParaRPr lang="en-US"/>
          </a:p>
        </p:txBody>
      </p:sp>
      <p:sp>
        <p:nvSpPr>
          <p:cNvPr id="3" name="Footer Placeholder 2">
            <a:extLst>
              <a:ext uri="{FF2B5EF4-FFF2-40B4-BE49-F238E27FC236}">
                <a16:creationId xmlns:a16="http://schemas.microsoft.com/office/drawing/2014/main" id="{39A13862-B5E2-4BA4-BD6D-2A206918B7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85D8DF-F7C9-495F-B489-23AEB6406FC9}"/>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151448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132DF-BB58-45B4-B1E4-576D286AF9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id="{CCC099AA-064A-4995-8F3F-645CA8F75D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a:extLst>
              <a:ext uri="{FF2B5EF4-FFF2-40B4-BE49-F238E27FC236}">
                <a16:creationId xmlns:a16="http://schemas.microsoft.com/office/drawing/2014/main" id="{2E3B5503-8E2D-412A-A910-FFA7D511A1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687187-D922-4170-ABD2-D03D36910D01}"/>
              </a:ext>
            </a:extLst>
          </p:cNvPr>
          <p:cNvSpPr>
            <a:spLocks noGrp="1"/>
          </p:cNvSpPr>
          <p:nvPr>
            <p:ph type="dt" sz="half" idx="10"/>
          </p:nvPr>
        </p:nvSpPr>
        <p:spPr/>
        <p:txBody>
          <a:bodyPr/>
          <a:lstStyle/>
          <a:p>
            <a:fld id="{11EAACC7-3B3F-47D1-959A-EF58926E955E}" type="datetimeFigureOut">
              <a:rPr lang="en-US" smtClean="0"/>
              <a:t>13.6.2023</a:t>
            </a:fld>
            <a:endParaRPr lang="en-US"/>
          </a:p>
        </p:txBody>
      </p:sp>
      <p:sp>
        <p:nvSpPr>
          <p:cNvPr id="6" name="Footer Placeholder 5">
            <a:extLst>
              <a:ext uri="{FF2B5EF4-FFF2-40B4-BE49-F238E27FC236}">
                <a16:creationId xmlns:a16="http://schemas.microsoft.com/office/drawing/2014/main" id="{8FC3ED34-8E7B-405E-8266-AA47AD0B98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3E12FA-F861-4632-A9AB-8A85DFAEBF25}"/>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545950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0D995-B84B-4568-ACAB-6C924ACFBD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Picture Placeholder 2">
            <a:extLst>
              <a:ext uri="{FF2B5EF4-FFF2-40B4-BE49-F238E27FC236}">
                <a16:creationId xmlns:a16="http://schemas.microsoft.com/office/drawing/2014/main" id="{10FC707C-CF07-40BA-AD34-82042EF643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a:extLst>
              <a:ext uri="{FF2B5EF4-FFF2-40B4-BE49-F238E27FC236}">
                <a16:creationId xmlns:a16="http://schemas.microsoft.com/office/drawing/2014/main" id="{24AE539C-1835-4962-B969-EE9C771893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9E9C34-D89B-4174-B78D-5385C0B21759}"/>
              </a:ext>
            </a:extLst>
          </p:cNvPr>
          <p:cNvSpPr>
            <a:spLocks noGrp="1"/>
          </p:cNvSpPr>
          <p:nvPr>
            <p:ph type="dt" sz="half" idx="10"/>
          </p:nvPr>
        </p:nvSpPr>
        <p:spPr/>
        <p:txBody>
          <a:bodyPr/>
          <a:lstStyle/>
          <a:p>
            <a:fld id="{11EAACC7-3B3F-47D1-959A-EF58926E955E}" type="datetimeFigureOut">
              <a:rPr lang="en-US" smtClean="0"/>
              <a:t>13.6.2023</a:t>
            </a:fld>
            <a:endParaRPr lang="en-US"/>
          </a:p>
        </p:txBody>
      </p:sp>
      <p:sp>
        <p:nvSpPr>
          <p:cNvPr id="6" name="Footer Placeholder 5">
            <a:extLst>
              <a:ext uri="{FF2B5EF4-FFF2-40B4-BE49-F238E27FC236}">
                <a16:creationId xmlns:a16="http://schemas.microsoft.com/office/drawing/2014/main" id="{CD72ED40-9AA1-49D1-B9BD-5DB525BA98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64FF03-C339-4684-8569-039FED326C37}"/>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664066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EEF9D3-2DE7-47B0-8331-432A34C2AC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i-FI"/>
          </a:p>
        </p:txBody>
      </p:sp>
      <p:sp>
        <p:nvSpPr>
          <p:cNvPr id="3" name="Text Placeholder 2">
            <a:extLst>
              <a:ext uri="{FF2B5EF4-FFF2-40B4-BE49-F238E27FC236}">
                <a16:creationId xmlns:a16="http://schemas.microsoft.com/office/drawing/2014/main" id="{2CB7AED4-2E82-47C5-A4A5-393944B942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D5C55B0E-2149-4A2D-AC82-060616E84B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AACC7-3B3F-47D1-959A-EF58926E955E}" type="datetimeFigureOut">
              <a:rPr lang="en-US" smtClean="0"/>
              <a:t>13.6.2023</a:t>
            </a:fld>
            <a:endParaRPr lang="en-US"/>
          </a:p>
        </p:txBody>
      </p:sp>
      <p:sp>
        <p:nvSpPr>
          <p:cNvPr id="5" name="Footer Placeholder 4">
            <a:extLst>
              <a:ext uri="{FF2B5EF4-FFF2-40B4-BE49-F238E27FC236}">
                <a16:creationId xmlns:a16="http://schemas.microsoft.com/office/drawing/2014/main" id="{23637E95-6AD3-4684-8F4A-AB84E0FEBC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D56C14D-B64D-49B9-8EFE-1BDCAEA2BD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2CC964-A50B-4C29-B4E4-2C30BB34CCF3}" type="slidenum">
              <a:rPr lang="en-US" smtClean="0"/>
              <a:t>‹#›</a:t>
            </a:fld>
            <a:endParaRPr lang="en-US"/>
          </a:p>
        </p:txBody>
      </p:sp>
    </p:spTree>
    <p:extLst>
      <p:ext uri="{BB962C8B-B14F-4D97-AF65-F5344CB8AC3E}">
        <p14:creationId xmlns:p14="http://schemas.microsoft.com/office/powerpoint/2010/main" val="2361121179"/>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mJp0hu8gVkQ"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happiness-report.s3.amazonaws.com/2021/WHR+21_Ch1.pdf"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worldhappiness.report/news/in-a-lamentable-year-finland-again-is-the-happiest-country-in-the-world/"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prosperity.com/rankings"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oaj.fi/en/news/news-and-press-releases/2021/alanvaihtokysely-09-21/"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is.fi/kotimaa/art-2000008198410.html"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cookipedia.co.uk/recipes_wiki/Karjalanpiirakka_(Karelian_vegetable_pie)"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x41M6aFM4R8&amp;list=PLbR0oH-F5gDXNmv9XgmyuRSwCI_W5QGrp&amp;index=2"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 building, stone, cement&#10;&#10;Description automatically generated">
            <a:extLst>
              <a:ext uri="{FF2B5EF4-FFF2-40B4-BE49-F238E27FC236}">
                <a16:creationId xmlns:a16="http://schemas.microsoft.com/office/drawing/2014/main" id="{2FF07840-7C7F-4CFC-90EC-8226EFEE3510}"/>
              </a:ext>
            </a:extLst>
          </p:cNvPr>
          <p:cNvPicPr>
            <a:picLocks noChangeAspect="1"/>
          </p:cNvPicPr>
          <p:nvPr/>
        </p:nvPicPr>
        <p:blipFill rotWithShape="1">
          <a:blip r:embed="rId2">
            <a:extLst>
              <a:ext uri="{28A0092B-C50C-407E-A947-70E740481C1C}">
                <a14:useLocalDpi xmlns:a14="http://schemas.microsoft.com/office/drawing/2010/main" val="0"/>
              </a:ext>
            </a:extLst>
          </a:blip>
          <a:srcRect t="442"/>
          <a:stretch/>
        </p:blipFill>
        <p:spPr>
          <a:xfrm>
            <a:off x="431800" y="2000250"/>
            <a:ext cx="7848600" cy="4381500"/>
          </a:xfrm>
          <a:prstGeom prst="rect">
            <a:avLst/>
          </a:prstGeom>
        </p:spPr>
      </p:pic>
      <p:pic>
        <p:nvPicPr>
          <p:cNvPr id="5" name="Picture 4" descr="A sign on a pole&#10;&#10;Description automatically generated with low confidence">
            <a:extLst>
              <a:ext uri="{FF2B5EF4-FFF2-40B4-BE49-F238E27FC236}">
                <a16:creationId xmlns:a16="http://schemas.microsoft.com/office/drawing/2014/main" id="{00EEF5B5-1F99-4207-95CE-DE6D0046DA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8188" y="2000250"/>
            <a:ext cx="3400425" cy="4381500"/>
          </a:xfrm>
          <a:prstGeom prst="rect">
            <a:avLst/>
          </a:prstGeom>
        </p:spPr>
      </p:pic>
      <p:sp>
        <p:nvSpPr>
          <p:cNvPr id="14" name="Title 1">
            <a:extLst>
              <a:ext uri="{FF2B5EF4-FFF2-40B4-BE49-F238E27FC236}">
                <a16:creationId xmlns:a16="http://schemas.microsoft.com/office/drawing/2014/main" id="{EB1A17DC-63A1-42FE-9203-0152C55044FC}"/>
              </a:ext>
            </a:extLst>
          </p:cNvPr>
          <p:cNvSpPr>
            <a:spLocks noGrp="1"/>
          </p:cNvSpPr>
          <p:nvPr>
            <p:ph type="ctrTitle"/>
          </p:nvPr>
        </p:nvSpPr>
        <p:spPr>
          <a:xfrm>
            <a:off x="699713" y="248038"/>
            <a:ext cx="7063721" cy="1159200"/>
          </a:xfrm>
        </p:spPr>
        <p:txBody>
          <a:bodyPr anchor="ctr">
            <a:normAutofit/>
          </a:bodyPr>
          <a:lstStyle/>
          <a:p>
            <a:pPr algn="l"/>
            <a:br>
              <a:rPr lang="en-US" sz="2500">
                <a:solidFill>
                  <a:srgbClr val="FFFFFF"/>
                </a:solidFill>
                <a:latin typeface="Abadi" panose="020B0604020104020204" pitchFamily="34" charset="0"/>
              </a:rPr>
            </a:br>
            <a:r>
              <a:rPr lang="en-US" sz="2500" i="0">
                <a:solidFill>
                  <a:srgbClr val="FFFFFF"/>
                </a:solidFill>
                <a:latin typeface="Abadi" panose="020B0604020104020204" pitchFamily="34" charset="0"/>
              </a:rPr>
              <a:t>Get to </a:t>
            </a:r>
            <a:r>
              <a:rPr lang="en-US" sz="2500">
                <a:solidFill>
                  <a:srgbClr val="FFFFFF"/>
                </a:solidFill>
                <a:latin typeface="Abadi" panose="020B0604020104020204" pitchFamily="34" charset="0"/>
              </a:rPr>
              <a:t>k</a:t>
            </a:r>
            <a:r>
              <a:rPr lang="en-US" sz="2500" i="0">
                <a:solidFill>
                  <a:srgbClr val="FFFFFF"/>
                </a:solidFill>
                <a:latin typeface="Abadi" panose="020B0604020104020204" pitchFamily="34" charset="0"/>
              </a:rPr>
              <a:t>now </a:t>
            </a:r>
            <a:r>
              <a:rPr lang="en-US" sz="2500">
                <a:solidFill>
                  <a:srgbClr val="FFFFFF"/>
                </a:solidFill>
                <a:latin typeface="Abadi" panose="020B0604020104020204" pitchFamily="34" charset="0"/>
              </a:rPr>
              <a:t>F</a:t>
            </a:r>
            <a:r>
              <a:rPr lang="en-US" sz="2500" i="0">
                <a:solidFill>
                  <a:srgbClr val="FFFFFF"/>
                </a:solidFill>
                <a:latin typeface="Abadi" panose="020B0604020104020204" pitchFamily="34" charset="0"/>
              </a:rPr>
              <a:t>inland</a:t>
            </a:r>
            <a:br>
              <a:rPr lang="en-US" sz="2500" i="0">
                <a:solidFill>
                  <a:srgbClr val="FFFFFF"/>
                </a:solidFill>
                <a:highlight>
                  <a:srgbClr val="F3FBFF"/>
                </a:highlight>
              </a:rPr>
            </a:br>
            <a:endParaRPr lang="fi-FI" sz="2500" i="0">
              <a:solidFill>
                <a:srgbClr val="FFFFFF"/>
              </a:solidFill>
              <a:highlight>
                <a:srgbClr val="F3FBFF"/>
              </a:highlight>
            </a:endParaRPr>
          </a:p>
        </p:txBody>
      </p:sp>
      <p:sp>
        <p:nvSpPr>
          <p:cNvPr id="16" name="Subtitle 2">
            <a:extLst>
              <a:ext uri="{FF2B5EF4-FFF2-40B4-BE49-F238E27FC236}">
                <a16:creationId xmlns:a16="http://schemas.microsoft.com/office/drawing/2014/main" id="{3B7F4081-22B3-4E83-8B2B-3172334C97E0}"/>
              </a:ext>
            </a:extLst>
          </p:cNvPr>
          <p:cNvSpPr>
            <a:spLocks noGrp="1"/>
          </p:cNvSpPr>
          <p:nvPr>
            <p:ph type="subTitle" idx="1"/>
          </p:nvPr>
        </p:nvSpPr>
        <p:spPr>
          <a:xfrm>
            <a:off x="8572499" y="390832"/>
            <a:ext cx="3233585" cy="873612"/>
          </a:xfrm>
        </p:spPr>
        <p:txBody>
          <a:bodyPr anchor="ctr">
            <a:normAutofit/>
          </a:bodyPr>
          <a:lstStyle/>
          <a:p>
            <a:pPr algn="l"/>
            <a:r>
              <a:rPr lang="en-US" sz="2000" dirty="0">
                <a:solidFill>
                  <a:srgbClr val="FFFFFF"/>
                </a:solidFill>
                <a:latin typeface="Georgia" panose="02040502050405020303" pitchFamily="18" charset="0"/>
              </a:rPr>
              <a:t>15.6</a:t>
            </a:r>
            <a:r>
              <a:rPr lang="en-US" sz="2000" b="0" dirty="0">
                <a:solidFill>
                  <a:srgbClr val="FFFFFF"/>
                </a:solidFill>
                <a:latin typeface="Georgia" panose="02040502050405020303" pitchFamily="18" charset="0"/>
              </a:rPr>
              <a:t>.2023</a:t>
            </a:r>
          </a:p>
          <a:p>
            <a:pPr algn="l"/>
            <a:r>
              <a:rPr lang="en-US" sz="2000" b="0" dirty="0">
                <a:solidFill>
                  <a:srgbClr val="FFFFFF"/>
                </a:solidFill>
                <a:latin typeface="Georgia" panose="02040502050405020303" pitchFamily="18" charset="0"/>
              </a:rPr>
              <a:t>12:30 – 14:00</a:t>
            </a:r>
            <a:endParaRPr lang="fi-FI" sz="2000" b="0" dirty="0">
              <a:solidFill>
                <a:srgbClr val="FFFFFF"/>
              </a:solidFill>
              <a:latin typeface="Georgia" panose="02040502050405020303" pitchFamily="18" charset="0"/>
            </a:endParaRPr>
          </a:p>
        </p:txBody>
      </p:sp>
    </p:spTree>
    <p:extLst>
      <p:ext uri="{BB962C8B-B14F-4D97-AF65-F5344CB8AC3E}">
        <p14:creationId xmlns:p14="http://schemas.microsoft.com/office/powerpoint/2010/main" val="2362984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balloons&#10;&#10;Description automatically generated with medium confidence">
            <a:extLst>
              <a:ext uri="{FF2B5EF4-FFF2-40B4-BE49-F238E27FC236}">
                <a16:creationId xmlns:a16="http://schemas.microsoft.com/office/drawing/2014/main" id="{E0B06F66-6363-46C6-84D4-E6CA992D9C0D}"/>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t="15730"/>
          <a:stretch/>
        </p:blipFill>
        <p:spPr>
          <a:xfrm>
            <a:off x="20" y="10"/>
            <a:ext cx="12191980" cy="6857990"/>
          </a:xfrm>
          <a:prstGeom prst="rect">
            <a:avLst/>
          </a:prstGeom>
        </p:spPr>
      </p:pic>
      <p:sp>
        <p:nvSpPr>
          <p:cNvPr id="6" name="Title 1">
            <a:extLst>
              <a:ext uri="{FF2B5EF4-FFF2-40B4-BE49-F238E27FC236}">
                <a16:creationId xmlns:a16="http://schemas.microsoft.com/office/drawing/2014/main" id="{CC39C953-F633-49FE-93A2-EB9097A69DE5}"/>
              </a:ext>
            </a:extLst>
          </p:cNvPr>
          <p:cNvSpPr txBox="1">
            <a:spLocks/>
          </p:cNvSpPr>
          <p:nvPr/>
        </p:nvSpPr>
        <p:spPr>
          <a:xfrm>
            <a:off x="670218" y="388399"/>
            <a:ext cx="9946982" cy="13449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000" b="1" dirty="0">
                <a:latin typeface="+mn-lt"/>
              </a:rPr>
              <a:t>Finland: the happiest country in the world </a:t>
            </a:r>
          </a:p>
        </p:txBody>
      </p:sp>
      <p:sp>
        <p:nvSpPr>
          <p:cNvPr id="3" name="Content Placeholder 2"/>
          <p:cNvSpPr>
            <a:spLocks noGrp="1"/>
          </p:cNvSpPr>
          <p:nvPr>
            <p:ph idx="1"/>
          </p:nvPr>
        </p:nvSpPr>
        <p:spPr>
          <a:xfrm>
            <a:off x="513708" y="1479478"/>
            <a:ext cx="10664575" cy="5378521"/>
          </a:xfrm>
        </p:spPr>
        <p:txBody>
          <a:bodyPr vert="horz" lIns="91440" tIns="45720" rIns="91440" bIns="45720" rtlCol="0">
            <a:normAutofit/>
          </a:bodyPr>
          <a:lstStyle/>
          <a:p>
            <a:r>
              <a:rPr lang="en-US" b="1" dirty="0"/>
              <a:t>United Nations World Happiness Report 2023</a:t>
            </a:r>
            <a:r>
              <a:rPr lang="en-US" dirty="0"/>
              <a:t>: Finland is the happiest country in the world for the 6</a:t>
            </a:r>
            <a:r>
              <a:rPr lang="en-US" baseline="30000" dirty="0"/>
              <a:t>th</a:t>
            </a:r>
            <a:r>
              <a:rPr lang="en-US" dirty="0"/>
              <a:t> year in a row!</a:t>
            </a:r>
          </a:p>
          <a:p>
            <a:pPr marL="0" indent="0">
              <a:buNone/>
            </a:pPr>
            <a:r>
              <a:rPr lang="en-US" dirty="0">
                <a:solidFill>
                  <a:srgbClr val="002060"/>
                </a:solidFill>
              </a:rPr>
              <a:t>Finland, with a score of 7.82 out of ten, is ahead of Denmark, Iceland, Switzerland and the Netherlands, which are next on this list.</a:t>
            </a:r>
          </a:p>
          <a:p>
            <a:pPr marL="0" indent="0">
              <a:buNone/>
            </a:pPr>
            <a:endParaRPr lang="en-US" dirty="0">
              <a:solidFill>
                <a:srgbClr val="002060"/>
              </a:solidFill>
            </a:endParaRPr>
          </a:p>
          <a:p>
            <a:r>
              <a:rPr lang="en-US" dirty="0"/>
              <a:t>Some things that are taken into account in the report: GDP, health, corruption, social networks, feelings of joy or happiness, trust in the society </a:t>
            </a:r>
          </a:p>
          <a:p>
            <a:r>
              <a:rPr lang="en-US" dirty="0">
                <a:hlinkClick r:id="rId3"/>
              </a:rPr>
              <a:t>Finland “Happiest Country In The World” For 6th Consecutive Year - YouTube</a:t>
            </a:r>
            <a:endParaRPr lang="en-US" dirty="0"/>
          </a:p>
          <a:p>
            <a:r>
              <a:rPr lang="en-US" b="1" dirty="0">
                <a:solidFill>
                  <a:srgbClr val="FF6699"/>
                </a:solidFill>
              </a:rPr>
              <a:t>Video</a:t>
            </a:r>
            <a:r>
              <a:rPr lang="en-US" dirty="0">
                <a:solidFill>
                  <a:srgbClr val="FF6699"/>
                </a:solidFill>
              </a:rPr>
              <a:t>: </a:t>
            </a:r>
            <a:r>
              <a:rPr lang="en-US" dirty="0"/>
              <a:t>Is Finland really the happiest country in the world? </a:t>
            </a:r>
          </a:p>
          <a:p>
            <a:endParaRPr lang="en-US" dirty="0"/>
          </a:p>
        </p:txBody>
      </p:sp>
    </p:spTree>
    <p:extLst>
      <p:ext uri="{BB962C8B-B14F-4D97-AF65-F5344CB8AC3E}">
        <p14:creationId xmlns:p14="http://schemas.microsoft.com/office/powerpoint/2010/main" val="50175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uck in the water&#10;&#10;Description automatically generated with low confidence">
            <a:extLst>
              <a:ext uri="{FF2B5EF4-FFF2-40B4-BE49-F238E27FC236}">
                <a16:creationId xmlns:a16="http://schemas.microsoft.com/office/drawing/2014/main" id="{84BB0184-CA8B-4DDC-841C-A9D0BD063EE8}"/>
              </a:ext>
            </a:extLst>
          </p:cNvPr>
          <p:cNvPicPr>
            <a:picLocks noChangeAspect="1"/>
          </p:cNvPicPr>
          <p:nvPr/>
        </p:nvPicPr>
        <p:blipFill rotWithShape="1">
          <a:blip r:embed="rId2"/>
          <a:srcRect t="12861" r="-2" b="-2"/>
          <a:stretch/>
        </p:blipFill>
        <p:spPr>
          <a:xfrm>
            <a:off x="6938682" y="10"/>
            <a:ext cx="5253320" cy="6857990"/>
          </a:xfrm>
          <a:custGeom>
            <a:avLst/>
            <a:gdLst/>
            <a:ahLst/>
            <a:cxnLst/>
            <a:rect l="l" t="t" r="r" b="b"/>
            <a:pathLst>
              <a:path w="5253320" h="6858000">
                <a:moveTo>
                  <a:pt x="722088" y="0"/>
                </a:moveTo>
                <a:lnTo>
                  <a:pt x="5253320" y="0"/>
                </a:lnTo>
                <a:lnTo>
                  <a:pt x="5253320" y="6858000"/>
                </a:lnTo>
                <a:lnTo>
                  <a:pt x="0" y="6858000"/>
                </a:lnTo>
                <a:close/>
              </a:path>
            </a:pathLst>
          </a:custGeom>
        </p:spPr>
      </p:pic>
      <p:sp>
        <p:nvSpPr>
          <p:cNvPr id="3" name="Content Placeholder 2"/>
          <p:cNvSpPr>
            <a:spLocks noGrp="1"/>
          </p:cNvSpPr>
          <p:nvPr>
            <p:ph idx="1"/>
          </p:nvPr>
        </p:nvSpPr>
        <p:spPr>
          <a:xfrm>
            <a:off x="480060" y="2318994"/>
            <a:ext cx="6571189" cy="4071172"/>
          </a:xfrm>
        </p:spPr>
        <p:txBody>
          <a:bodyPr>
            <a:normAutofit/>
          </a:bodyPr>
          <a:lstStyle/>
          <a:p>
            <a:pPr marL="0" indent="0">
              <a:buNone/>
            </a:pPr>
            <a:r>
              <a:rPr lang="en-US" b="1" dirty="0">
                <a:solidFill>
                  <a:srgbClr val="FF6699"/>
                </a:solidFill>
              </a:rPr>
              <a:t>Group discussion</a:t>
            </a:r>
            <a:r>
              <a:rPr lang="en-US" b="1" dirty="0">
                <a:solidFill>
                  <a:schemeClr val="tx1"/>
                </a:solidFill>
              </a:rPr>
              <a:t>:</a:t>
            </a:r>
            <a:endParaRPr lang="en-US" dirty="0">
              <a:solidFill>
                <a:schemeClr val="tx1"/>
              </a:solidFill>
            </a:endParaRPr>
          </a:p>
          <a:p>
            <a:pPr marL="0" indent="0">
              <a:buNone/>
            </a:pPr>
            <a:r>
              <a:rPr lang="en-US" dirty="0"/>
              <a:t>What makes a happy country? </a:t>
            </a:r>
          </a:p>
          <a:p>
            <a:pPr marL="0" indent="0">
              <a:buNone/>
            </a:pPr>
            <a:r>
              <a:rPr lang="en-US" dirty="0"/>
              <a:t>Discuss based on the pre-task video and the video watched now. </a:t>
            </a:r>
          </a:p>
          <a:p>
            <a:pPr marL="0" indent="0">
              <a:buNone/>
            </a:pPr>
            <a:r>
              <a:rPr lang="en-US" dirty="0"/>
              <a:t>Do you agree or disagree with the videos? </a:t>
            </a:r>
          </a:p>
          <a:p>
            <a:pPr marL="0" indent="0">
              <a:buNone/>
            </a:pPr>
            <a:r>
              <a:rPr lang="en-US" dirty="0"/>
              <a:t>What makes you happy as a citizen?</a:t>
            </a:r>
          </a:p>
          <a:p>
            <a:pPr marL="0" indent="0">
              <a:buNone/>
            </a:pPr>
            <a:endParaRPr lang="en-US" sz="2200" dirty="0">
              <a:latin typeface="Abadi Extra Light" panose="020B0204020104020204" pitchFamily="34" charset="0"/>
            </a:endParaRPr>
          </a:p>
          <a:p>
            <a:pPr marL="0" indent="0">
              <a:buNone/>
            </a:pPr>
            <a:endParaRPr lang="en-US" dirty="0">
              <a:latin typeface="Abadi Extra Light" panose="020B0204020104020204" pitchFamily="34" charset="0"/>
            </a:endParaRPr>
          </a:p>
          <a:p>
            <a:endParaRPr lang="en-US" dirty="0">
              <a:latin typeface="Abadi Extra Light" panose="020B0204020104020204" pitchFamily="34" charset="0"/>
            </a:endParaRPr>
          </a:p>
          <a:p>
            <a:endParaRPr lang="en-US" dirty="0">
              <a:latin typeface="+mj-lt"/>
            </a:endParaRPr>
          </a:p>
          <a:p>
            <a:endParaRPr lang="fi-FI" dirty="0"/>
          </a:p>
        </p:txBody>
      </p:sp>
      <p:sp>
        <p:nvSpPr>
          <p:cNvPr id="10" name="Title 1">
            <a:extLst>
              <a:ext uri="{FF2B5EF4-FFF2-40B4-BE49-F238E27FC236}">
                <a16:creationId xmlns:a16="http://schemas.microsoft.com/office/drawing/2014/main" id="{8D5FEAA9-15EC-4911-B527-867D63DCC3B0}"/>
              </a:ext>
            </a:extLst>
          </p:cNvPr>
          <p:cNvSpPr txBox="1">
            <a:spLocks/>
          </p:cNvSpPr>
          <p:nvPr/>
        </p:nvSpPr>
        <p:spPr>
          <a:xfrm>
            <a:off x="670218" y="388399"/>
            <a:ext cx="9946982" cy="13449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000" b="1" dirty="0">
                <a:latin typeface="+mn-lt"/>
              </a:rPr>
              <a:t>Finland: the happiest country in the world </a:t>
            </a:r>
          </a:p>
        </p:txBody>
      </p:sp>
    </p:spTree>
    <p:extLst>
      <p:ext uri="{BB962C8B-B14F-4D97-AF65-F5344CB8AC3E}">
        <p14:creationId xmlns:p14="http://schemas.microsoft.com/office/powerpoint/2010/main" val="3656636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balloons&#10;&#10;Description automatically generated with medium confidence">
            <a:extLst>
              <a:ext uri="{FF2B5EF4-FFF2-40B4-BE49-F238E27FC236}">
                <a16:creationId xmlns:a16="http://schemas.microsoft.com/office/drawing/2014/main" id="{55AD0915-BC6C-48F4-A90D-8A45503419E7}"/>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t="15730"/>
          <a:stretch/>
        </p:blipFill>
        <p:spPr>
          <a:xfrm>
            <a:off x="20" y="10"/>
            <a:ext cx="12191980" cy="6857990"/>
          </a:xfrm>
          <a:prstGeom prst="rect">
            <a:avLst/>
          </a:prstGeom>
        </p:spPr>
      </p:pic>
      <p:sp>
        <p:nvSpPr>
          <p:cNvPr id="3" name="Content Placeholder 2"/>
          <p:cNvSpPr>
            <a:spLocks noGrp="1"/>
          </p:cNvSpPr>
          <p:nvPr>
            <p:ph idx="1"/>
          </p:nvPr>
        </p:nvSpPr>
        <p:spPr>
          <a:xfrm>
            <a:off x="520438" y="2163450"/>
            <a:ext cx="8359611" cy="4354498"/>
          </a:xfrm>
        </p:spPr>
        <p:txBody>
          <a:bodyPr>
            <a:noAutofit/>
          </a:bodyPr>
          <a:lstStyle/>
          <a:p>
            <a:r>
              <a:rPr lang="en-US" sz="2000" dirty="0"/>
              <a:t>According to the World Happiness Report 2021, </a:t>
            </a:r>
            <a:r>
              <a:rPr lang="en-US" sz="2000" b="1" i="1" dirty="0">
                <a:solidFill>
                  <a:srgbClr val="FF3399"/>
                </a:solidFill>
              </a:rPr>
              <a:t>confidence in institutions </a:t>
            </a:r>
            <a:r>
              <a:rPr lang="en-US" sz="2000" dirty="0"/>
              <a:t>was one of factors that supported successful COVID-19 strategies </a:t>
            </a:r>
            <a:br>
              <a:rPr lang="en-US" sz="2000" dirty="0"/>
            </a:br>
            <a:r>
              <a:rPr lang="en-US" sz="1100" i="1" dirty="0"/>
              <a:t>(World Happiness Report 2021, </a:t>
            </a:r>
            <a:r>
              <a:rPr lang="en-US" sz="1100" i="1" dirty="0">
                <a:hlinkClick r:id="rId3"/>
              </a:rPr>
              <a:t>https://happiness-report.s3.amazonaws.com/2021/WHR+21_Ch1.pdf</a:t>
            </a:r>
            <a:r>
              <a:rPr lang="en-US" sz="1100" i="1" dirty="0"/>
              <a:t>)</a:t>
            </a:r>
            <a:r>
              <a:rPr lang="en-US" sz="1100" dirty="0"/>
              <a:t> </a:t>
            </a:r>
          </a:p>
          <a:p>
            <a:pPr marL="0" indent="0">
              <a:buNone/>
            </a:pPr>
            <a:endParaRPr lang="en-US" sz="2000" dirty="0"/>
          </a:p>
          <a:p>
            <a:r>
              <a:rPr lang="en-US" sz="2000" dirty="0"/>
              <a:t>“Finland has always ranked very high on the measures of </a:t>
            </a:r>
            <a:r>
              <a:rPr lang="en-US" sz="2000" b="1" i="1" dirty="0">
                <a:solidFill>
                  <a:srgbClr val="FF3399"/>
                </a:solidFill>
              </a:rPr>
              <a:t>mutual trust </a:t>
            </a:r>
            <a:r>
              <a:rPr lang="en-US" sz="2000" dirty="0"/>
              <a:t>that have helped to protect lives and livelihoods during the pandemic.” </a:t>
            </a:r>
            <a:r>
              <a:rPr lang="en-US" sz="1100" i="1" dirty="0"/>
              <a:t>(In article “In a Lamentable Year, Finland Again is the Happiest Country in the World”, 2021: </a:t>
            </a:r>
            <a:r>
              <a:rPr lang="en-US" sz="1100" i="1" dirty="0">
                <a:hlinkClick r:id="rId4"/>
              </a:rPr>
              <a:t>https://worldhappiness.report/news/in-a-lamentable-year-finland-again-is-the-happiest-country-in-the-world/</a:t>
            </a:r>
            <a:r>
              <a:rPr lang="en-US" sz="1100" i="1" dirty="0"/>
              <a:t>) </a:t>
            </a:r>
          </a:p>
          <a:p>
            <a:pPr marL="0" indent="0">
              <a:buNone/>
            </a:pPr>
            <a:endParaRPr lang="en-US" sz="1800" i="1" dirty="0"/>
          </a:p>
          <a:p>
            <a:r>
              <a:rPr lang="en-US" sz="2000" dirty="0"/>
              <a:t>“</a:t>
            </a:r>
            <a:r>
              <a:rPr lang="en-US" sz="2000" b="1" i="1" dirty="0">
                <a:solidFill>
                  <a:srgbClr val="FF3399"/>
                </a:solidFill>
              </a:rPr>
              <a:t>Trust</a:t>
            </a:r>
            <a:r>
              <a:rPr lang="en-US" sz="2000" dirty="0"/>
              <a:t> and </a:t>
            </a:r>
            <a:r>
              <a:rPr lang="en-US" sz="2000" b="1" i="1" dirty="0">
                <a:solidFill>
                  <a:srgbClr val="FF3399"/>
                </a:solidFill>
              </a:rPr>
              <a:t>the ability to count on others </a:t>
            </a:r>
            <a:r>
              <a:rPr lang="en-US" sz="2000" dirty="0"/>
              <a:t>are </a:t>
            </a:r>
            <a:r>
              <a:rPr lang="en-US" sz="2000" u="sng" dirty="0"/>
              <a:t>major supports to life evaluations</a:t>
            </a:r>
            <a:r>
              <a:rPr lang="en-US" sz="2000" dirty="0"/>
              <a:t>, especially in the face of crises. To feel that your lost wallet would be returned if found by a police officer, by a </a:t>
            </a:r>
            <a:r>
              <a:rPr lang="en-US" sz="2000" dirty="0" err="1"/>
              <a:t>neighbour</a:t>
            </a:r>
            <a:r>
              <a:rPr lang="en-US" sz="2000" dirty="0"/>
              <a:t>, or a stranger, is estimated to be </a:t>
            </a:r>
            <a:r>
              <a:rPr lang="en-US" sz="2000" i="1" dirty="0"/>
              <a:t>more important </a:t>
            </a:r>
            <a:r>
              <a:rPr lang="en-US" sz="2000" dirty="0"/>
              <a:t>for happiness than income, unemployment, and major health risks.” </a:t>
            </a:r>
            <a:br>
              <a:rPr lang="en-US" sz="2000" dirty="0"/>
            </a:br>
            <a:r>
              <a:rPr lang="en-US" sz="1100" i="1" dirty="0"/>
              <a:t>(World Happiness Report 2021, </a:t>
            </a:r>
            <a:r>
              <a:rPr lang="en-US" sz="1100" i="1" dirty="0">
                <a:hlinkClick r:id="rId3"/>
              </a:rPr>
              <a:t>https://happiness-report.s3.amazonaws.com/2021/WHR+21_Ch1.pdf</a:t>
            </a:r>
            <a:r>
              <a:rPr lang="en-US" sz="1100" i="1" dirty="0"/>
              <a:t>) </a:t>
            </a:r>
          </a:p>
        </p:txBody>
      </p:sp>
      <p:sp>
        <p:nvSpPr>
          <p:cNvPr id="4" name="Title 1">
            <a:extLst>
              <a:ext uri="{FF2B5EF4-FFF2-40B4-BE49-F238E27FC236}">
                <a16:creationId xmlns:a16="http://schemas.microsoft.com/office/drawing/2014/main" id="{3F2D4423-5CA4-4F8C-8722-A641D5696335}"/>
              </a:ext>
            </a:extLst>
          </p:cNvPr>
          <p:cNvSpPr txBox="1">
            <a:spLocks/>
          </p:cNvSpPr>
          <p:nvPr/>
        </p:nvSpPr>
        <p:spPr>
          <a:xfrm>
            <a:off x="670218" y="388399"/>
            <a:ext cx="9946982" cy="13449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000" b="1" dirty="0">
                <a:latin typeface="+mn-lt"/>
              </a:rPr>
              <a:t>Finland: the happiest country in the world </a:t>
            </a:r>
          </a:p>
        </p:txBody>
      </p:sp>
    </p:spTree>
    <p:extLst>
      <p:ext uri="{BB962C8B-B14F-4D97-AF65-F5344CB8AC3E}">
        <p14:creationId xmlns:p14="http://schemas.microsoft.com/office/powerpoint/2010/main" val="178382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0437" y="2163450"/>
            <a:ext cx="9274011" cy="4354498"/>
          </a:xfrm>
        </p:spPr>
        <p:txBody>
          <a:bodyPr>
            <a:normAutofit/>
          </a:bodyPr>
          <a:lstStyle/>
          <a:p>
            <a:pPr marL="0" indent="0">
              <a:buNone/>
            </a:pPr>
            <a:r>
              <a:rPr lang="en-US" b="1" dirty="0"/>
              <a:t>Happy or just content? </a:t>
            </a:r>
          </a:p>
          <a:p>
            <a:r>
              <a:rPr lang="en-US" dirty="0"/>
              <a:t>Trust in society: social trust, trust in the government </a:t>
            </a:r>
          </a:p>
          <a:p>
            <a:r>
              <a:rPr lang="en-US" dirty="0"/>
              <a:t>Welfare system</a:t>
            </a:r>
          </a:p>
          <a:p>
            <a:r>
              <a:rPr lang="en-US" dirty="0"/>
              <a:t>Safe environments</a:t>
            </a:r>
          </a:p>
          <a:p>
            <a:r>
              <a:rPr lang="en-US" dirty="0"/>
              <a:t>Healthy life </a:t>
            </a:r>
          </a:p>
          <a:p>
            <a:endParaRPr lang="en-US" dirty="0"/>
          </a:p>
          <a:p>
            <a:endParaRPr lang="fi-FI" dirty="0"/>
          </a:p>
        </p:txBody>
      </p:sp>
      <p:sp>
        <p:nvSpPr>
          <p:cNvPr id="6" name="Title 1">
            <a:extLst>
              <a:ext uri="{FF2B5EF4-FFF2-40B4-BE49-F238E27FC236}">
                <a16:creationId xmlns:a16="http://schemas.microsoft.com/office/drawing/2014/main" id="{CC39C953-F633-49FE-93A2-EB9097A69DE5}"/>
              </a:ext>
            </a:extLst>
          </p:cNvPr>
          <p:cNvSpPr txBox="1">
            <a:spLocks/>
          </p:cNvSpPr>
          <p:nvPr/>
        </p:nvSpPr>
        <p:spPr>
          <a:xfrm>
            <a:off x="520438" y="266705"/>
            <a:ext cx="9726497" cy="17384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t>Finland: the happiest country in the world </a:t>
            </a:r>
            <a:endParaRPr lang="fi-FI" sz="5400" dirty="0"/>
          </a:p>
        </p:txBody>
      </p:sp>
      <p:pic>
        <p:nvPicPr>
          <p:cNvPr id="4" name="Picture 3" descr="A group of balloons&#10;&#10;Description automatically generated with medium confidence">
            <a:extLst>
              <a:ext uri="{FF2B5EF4-FFF2-40B4-BE49-F238E27FC236}">
                <a16:creationId xmlns:a16="http://schemas.microsoft.com/office/drawing/2014/main" id="{4858F91F-28EB-48D8-ADB3-9EF9B2ABE06F}"/>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t="15730"/>
          <a:stretch/>
        </p:blipFill>
        <p:spPr>
          <a:xfrm>
            <a:off x="0" y="0"/>
            <a:ext cx="12191980" cy="6858000"/>
          </a:xfrm>
          <a:prstGeom prst="rect">
            <a:avLst/>
          </a:prstGeom>
        </p:spPr>
      </p:pic>
    </p:spTree>
    <p:extLst>
      <p:ext uri="{BB962C8B-B14F-4D97-AF65-F5344CB8AC3E}">
        <p14:creationId xmlns:p14="http://schemas.microsoft.com/office/powerpoint/2010/main" val="266003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0437" y="2163450"/>
            <a:ext cx="3844173" cy="4354498"/>
          </a:xfrm>
        </p:spPr>
        <p:txBody>
          <a:bodyPr>
            <a:normAutofit fontScale="92500"/>
          </a:bodyPr>
          <a:lstStyle/>
          <a:p>
            <a:pPr marL="0" indent="0">
              <a:buNone/>
            </a:pPr>
            <a:r>
              <a:rPr lang="en-US" sz="2200" b="1" dirty="0"/>
              <a:t>The Legatum Prosperity Index: </a:t>
            </a:r>
            <a:r>
              <a:rPr lang="en-US" sz="2200" dirty="0"/>
              <a:t>A tool that offers insight to how prosperity forms and changes in 167 countries across the world </a:t>
            </a:r>
          </a:p>
          <a:p>
            <a:r>
              <a:rPr lang="en-US" sz="2200" b="1" dirty="0">
                <a:solidFill>
                  <a:srgbClr val="FF3399"/>
                </a:solidFill>
              </a:rPr>
              <a:t>Group work</a:t>
            </a:r>
            <a:r>
              <a:rPr lang="en-US" sz="2200" dirty="0"/>
              <a:t>: See the ranking and the pillars and compare Finland to a few other countries. How is Finland positioned in the ranking based on different pillars? Which pillar(s) do you find (the most) important in a society? Why?</a:t>
            </a:r>
          </a:p>
          <a:p>
            <a:pPr marL="0" indent="0">
              <a:buNone/>
            </a:pPr>
            <a:r>
              <a:rPr lang="en-US" dirty="0">
                <a:hlinkClick r:id="rId2"/>
              </a:rPr>
              <a:t>Rankings :: Legatum Prosperity Index 2021</a:t>
            </a:r>
            <a:endParaRPr lang="en-US" dirty="0"/>
          </a:p>
          <a:p>
            <a:pPr marL="0" indent="0">
              <a:buNone/>
            </a:pPr>
            <a:endParaRPr lang="en-US" dirty="0">
              <a:latin typeface="+mj-lt"/>
            </a:endParaRPr>
          </a:p>
          <a:p>
            <a:endParaRPr lang="fi-FI" dirty="0"/>
          </a:p>
        </p:txBody>
      </p:sp>
      <p:sp>
        <p:nvSpPr>
          <p:cNvPr id="6" name="Title 1">
            <a:extLst>
              <a:ext uri="{FF2B5EF4-FFF2-40B4-BE49-F238E27FC236}">
                <a16:creationId xmlns:a16="http://schemas.microsoft.com/office/drawing/2014/main" id="{CC39C953-F633-49FE-93A2-EB9097A69DE5}"/>
              </a:ext>
            </a:extLst>
          </p:cNvPr>
          <p:cNvSpPr txBox="1">
            <a:spLocks/>
          </p:cNvSpPr>
          <p:nvPr/>
        </p:nvSpPr>
        <p:spPr>
          <a:xfrm>
            <a:off x="520438" y="266705"/>
            <a:ext cx="9726497" cy="17384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t>Finland: the happiest country in the world </a:t>
            </a:r>
            <a:endParaRPr lang="fi-FI" sz="5400" dirty="0"/>
          </a:p>
        </p:txBody>
      </p:sp>
      <p:pic>
        <p:nvPicPr>
          <p:cNvPr id="2" name="Picture 1">
            <a:extLst>
              <a:ext uri="{FF2B5EF4-FFF2-40B4-BE49-F238E27FC236}">
                <a16:creationId xmlns:a16="http://schemas.microsoft.com/office/drawing/2014/main" id="{3B7401A3-A8E4-4EC7-BB43-CD041A4C653F}"/>
              </a:ext>
            </a:extLst>
          </p:cNvPr>
          <p:cNvPicPr>
            <a:picLocks noChangeAspect="1"/>
          </p:cNvPicPr>
          <p:nvPr/>
        </p:nvPicPr>
        <p:blipFill>
          <a:blip r:embed="rId3"/>
          <a:stretch>
            <a:fillRect/>
          </a:stretch>
        </p:blipFill>
        <p:spPr>
          <a:xfrm>
            <a:off x="5363861" y="1877238"/>
            <a:ext cx="2768197" cy="4143080"/>
          </a:xfrm>
          <a:prstGeom prst="rect">
            <a:avLst/>
          </a:prstGeom>
        </p:spPr>
      </p:pic>
      <p:pic>
        <p:nvPicPr>
          <p:cNvPr id="1026" name="Picture 2">
            <a:extLst>
              <a:ext uri="{FF2B5EF4-FFF2-40B4-BE49-F238E27FC236}">
                <a16:creationId xmlns:a16="http://schemas.microsoft.com/office/drawing/2014/main" id="{18C5928A-307F-4374-80BE-22C10504A6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1711" y="1638300"/>
            <a:ext cx="2768197" cy="4922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id="{B24101CD-3AD3-4CDA-AB5B-F2270A37D268}"/>
              </a:ext>
            </a:extLst>
          </p:cNvPr>
          <p:cNvSpPr/>
          <p:nvPr/>
        </p:nvSpPr>
        <p:spPr>
          <a:xfrm>
            <a:off x="7477759" y="2432114"/>
            <a:ext cx="674124" cy="6410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7" name="Straight Arrow Connector 6">
            <a:extLst>
              <a:ext uri="{FF2B5EF4-FFF2-40B4-BE49-F238E27FC236}">
                <a16:creationId xmlns:a16="http://schemas.microsoft.com/office/drawing/2014/main" id="{FA2C0193-1272-4AA6-8AA1-22DC34516D27}"/>
              </a:ext>
            </a:extLst>
          </p:cNvPr>
          <p:cNvCxnSpPr>
            <a:cxnSpLocks/>
          </p:cNvCxnSpPr>
          <p:nvPr/>
        </p:nvCxnSpPr>
        <p:spPr>
          <a:xfrm flipV="1">
            <a:off x="9162852" y="3948778"/>
            <a:ext cx="1018095" cy="33430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867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0438" y="2307053"/>
            <a:ext cx="11172452" cy="3584700"/>
          </a:xfrm>
        </p:spPr>
        <p:txBody>
          <a:bodyPr>
            <a:noAutofit/>
          </a:bodyPr>
          <a:lstStyle/>
          <a:p>
            <a:r>
              <a:rPr lang="en-US" sz="2400" dirty="0"/>
              <a:t>Finnish institute for health and welfare (Sep 5, 2018): “Alcohol consumption in Finland has decreased, but over half a million are still at risk from excessive drinking.”</a:t>
            </a:r>
          </a:p>
          <a:p>
            <a:pPr lvl="1"/>
            <a:r>
              <a:rPr lang="en-US" sz="2000" dirty="0"/>
              <a:t>Alcohol consumption in Finland decreased to lowest in the 2000s in the first year of the pandemic (2020)</a:t>
            </a:r>
            <a:endParaRPr lang="en-US" sz="2400" dirty="0"/>
          </a:p>
          <a:p>
            <a:r>
              <a:rPr lang="en-US" sz="2400" dirty="0"/>
              <a:t>Suicide rates by country 2022: Finland 25th in the listing</a:t>
            </a:r>
          </a:p>
          <a:p>
            <a:r>
              <a:rPr lang="en-US" sz="2400" dirty="0"/>
              <a:t>Negative effects of the pandemic: unemployment, mental health issues, wellbeing, polarization in the society, ill-being/mental disorders/unhappiness among children and adolescents </a:t>
            </a:r>
          </a:p>
          <a:p>
            <a:r>
              <a:rPr lang="en-US" sz="2400" dirty="0"/>
              <a:t>Demographic segregation has increased </a:t>
            </a:r>
          </a:p>
        </p:txBody>
      </p:sp>
      <p:sp>
        <p:nvSpPr>
          <p:cNvPr id="4" name="Title 1">
            <a:extLst>
              <a:ext uri="{FF2B5EF4-FFF2-40B4-BE49-F238E27FC236}">
                <a16:creationId xmlns:a16="http://schemas.microsoft.com/office/drawing/2014/main" id="{F9698DCD-1990-4E1A-B2D6-9CC7AD167B16}"/>
              </a:ext>
            </a:extLst>
          </p:cNvPr>
          <p:cNvSpPr txBox="1">
            <a:spLocks/>
          </p:cNvSpPr>
          <p:nvPr/>
        </p:nvSpPr>
        <p:spPr>
          <a:xfrm>
            <a:off x="604230" y="426106"/>
            <a:ext cx="9946982" cy="13449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000" b="1" dirty="0">
                <a:latin typeface="+mn-lt"/>
              </a:rPr>
              <a:t>Finland: the happiest country in the world (?) </a:t>
            </a:r>
          </a:p>
        </p:txBody>
      </p:sp>
    </p:spTree>
    <p:extLst>
      <p:ext uri="{BB962C8B-B14F-4D97-AF65-F5344CB8AC3E}">
        <p14:creationId xmlns:p14="http://schemas.microsoft.com/office/powerpoint/2010/main" val="3219453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575A102-D95D-4D6E-8F1B-49EED0AEC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79B2F3AF-97DF-4FC3-95B1-748A520CAA24}"/>
              </a:ext>
            </a:extLst>
          </p:cNvPr>
          <p:cNvSpPr>
            <a:spLocks noGrp="1"/>
          </p:cNvSpPr>
          <p:nvPr>
            <p:ph type="title"/>
          </p:nvPr>
        </p:nvSpPr>
        <p:spPr>
          <a:xfrm>
            <a:off x="793159" y="1377146"/>
            <a:ext cx="4076460" cy="3626217"/>
          </a:xfrm>
        </p:spPr>
        <p:txBody>
          <a:bodyPr vert="horz" lIns="91440" tIns="45720" rIns="91440" bIns="45720" rtlCol="0" anchor="b">
            <a:normAutofit/>
          </a:bodyPr>
          <a:lstStyle/>
          <a:p>
            <a:pPr algn="r"/>
            <a:r>
              <a:rPr lang="en-US" sz="6200" b="1" i="0" kern="1200" dirty="0">
                <a:solidFill>
                  <a:srgbClr val="FFFFFF"/>
                </a:solidFill>
                <a:latin typeface="+mj-lt"/>
                <a:ea typeface="+mj-ea"/>
                <a:cs typeface="+mj-cs"/>
              </a:rPr>
              <a:t>FINNISH EDUCATION</a:t>
            </a:r>
          </a:p>
        </p:txBody>
      </p:sp>
      <p:pic>
        <p:nvPicPr>
          <p:cNvPr id="5" name="Picture 4" descr="A group of colored pencils&#10;&#10;Description automatically generated with medium confidence">
            <a:extLst>
              <a:ext uri="{FF2B5EF4-FFF2-40B4-BE49-F238E27FC236}">
                <a16:creationId xmlns:a16="http://schemas.microsoft.com/office/drawing/2014/main" id="{EB868717-830A-4D45-8678-396EEABC286F}"/>
              </a:ext>
            </a:extLst>
          </p:cNvPr>
          <p:cNvPicPr>
            <a:picLocks noChangeAspect="1"/>
          </p:cNvPicPr>
          <p:nvPr/>
        </p:nvPicPr>
        <p:blipFill>
          <a:blip r:embed="rId2">
            <a:alphaModFix/>
          </a:blip>
          <a:stretch>
            <a:fillRect/>
          </a:stretch>
        </p:blipFill>
        <p:spPr>
          <a:xfrm>
            <a:off x="5457027" y="1081393"/>
            <a:ext cx="6194967" cy="4646225"/>
          </a:xfrm>
          <a:prstGeom prst="rect">
            <a:avLst/>
          </a:prstGeom>
          <a:ln w="38100">
            <a:solidFill>
              <a:schemeClr val="bg1"/>
            </a:solidFill>
          </a:ln>
        </p:spPr>
      </p:pic>
      <p:grpSp>
        <p:nvGrpSpPr>
          <p:cNvPr id="14" name="Group 13">
            <a:extLst>
              <a:ext uri="{FF2B5EF4-FFF2-40B4-BE49-F238E27FC236}">
                <a16:creationId xmlns:a16="http://schemas.microsoft.com/office/drawing/2014/main" id="{CF0FFF1F-79B6-4A13-A464-070CD6F896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42198" y="814999"/>
            <a:ext cx="465458" cy="581435"/>
            <a:chOff x="10942198" y="814999"/>
            <a:chExt cx="465458" cy="581435"/>
          </a:xfrm>
          <a:solidFill>
            <a:srgbClr val="FFFFFF"/>
          </a:solidFill>
        </p:grpSpPr>
        <p:sp>
          <p:nvSpPr>
            <p:cNvPr id="15"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7738" y="81499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grpFill/>
            <a:ln w="603" cap="flat">
              <a:noFill/>
              <a:prstDash val="solid"/>
              <a:miter/>
            </a:ln>
          </p:spPr>
          <p:txBody>
            <a:bodyPr rtlCol="0" anchor="ctr"/>
            <a:lstStyle/>
            <a:p>
              <a:endParaRPr lang="en-US">
                <a:solidFill>
                  <a:srgbClr val="FFFFFF"/>
                </a:solidFill>
              </a:endParaRPr>
            </a:p>
          </p:txBody>
        </p:sp>
        <p:sp>
          <p:nvSpPr>
            <p:cNvPr id="16" name="Graphic 15">
              <a:extLst>
                <a:ext uri="{FF2B5EF4-FFF2-40B4-BE49-F238E27FC236}">
                  <a16:creationId xmlns:a16="http://schemas.microsoft.com/office/drawing/2014/main" id="{8550FED7-7C32-42BB-98DB-30272A6331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16518" y="104429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grpFill/>
            <a:ln w="422" cap="flat">
              <a:noFill/>
              <a:prstDash val="solid"/>
              <a:miter/>
            </a:ln>
          </p:spPr>
          <p:txBody>
            <a:bodyPr rtlCol="0" anchor="ctr"/>
            <a:lstStyle/>
            <a:p>
              <a:endParaRPr lang="en-US">
                <a:solidFill>
                  <a:srgbClr val="FFFFFF"/>
                </a:solidFill>
              </a:endParaRPr>
            </a:p>
          </p:txBody>
        </p:sp>
        <p:sp>
          <p:nvSpPr>
            <p:cNvPr id="17"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2198" y="1268720"/>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cxnSp>
        <p:nvCxnSpPr>
          <p:cNvPr id="19" name="Straight Connector 18">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9322" y="6274341"/>
            <a:ext cx="11353800"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3599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8D260-D871-40B4-8C70-333B73A03291}"/>
              </a:ext>
            </a:extLst>
          </p:cNvPr>
          <p:cNvSpPr>
            <a:spLocks noGrp="1"/>
          </p:cNvSpPr>
          <p:nvPr>
            <p:ph type="title"/>
          </p:nvPr>
        </p:nvSpPr>
        <p:spPr>
          <a:xfrm>
            <a:off x="813230" y="336845"/>
            <a:ext cx="10515600" cy="1325563"/>
          </a:xfrm>
        </p:spPr>
        <p:txBody>
          <a:bodyPr>
            <a:normAutofit/>
          </a:bodyPr>
          <a:lstStyle/>
          <a:p>
            <a:r>
              <a:rPr lang="en-US" sz="5400" i="0" dirty="0"/>
              <a:t>Finnish education </a:t>
            </a:r>
            <a:endParaRPr lang="fi-FI" sz="5400" i="0" dirty="0"/>
          </a:p>
        </p:txBody>
      </p:sp>
      <p:pic>
        <p:nvPicPr>
          <p:cNvPr id="4" name="Picture 3">
            <a:extLst>
              <a:ext uri="{FF2B5EF4-FFF2-40B4-BE49-F238E27FC236}">
                <a16:creationId xmlns:a16="http://schemas.microsoft.com/office/drawing/2014/main" id="{8449B641-2DD2-484C-922C-75237BC056FD}"/>
              </a:ext>
            </a:extLst>
          </p:cNvPr>
          <p:cNvPicPr>
            <a:picLocks noChangeAspect="1"/>
          </p:cNvPicPr>
          <p:nvPr/>
        </p:nvPicPr>
        <p:blipFill>
          <a:blip r:embed="rId2"/>
          <a:stretch>
            <a:fillRect/>
          </a:stretch>
        </p:blipFill>
        <p:spPr>
          <a:xfrm>
            <a:off x="813230" y="1919829"/>
            <a:ext cx="5243322" cy="3963596"/>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CE740656-2D32-4CBE-8DF9-D4DCF3DB2054}"/>
              </a:ext>
            </a:extLst>
          </p:cNvPr>
          <p:cNvSpPr txBox="1"/>
          <p:nvPr/>
        </p:nvSpPr>
        <p:spPr>
          <a:xfrm>
            <a:off x="6827853" y="2386134"/>
            <a:ext cx="4500977" cy="3600986"/>
          </a:xfrm>
          <a:prstGeom prst="rect">
            <a:avLst/>
          </a:prstGeom>
          <a:noFill/>
        </p:spPr>
        <p:txBody>
          <a:bodyPr wrap="square" rtlCol="0">
            <a:spAutoFit/>
          </a:bodyPr>
          <a:lstStyle/>
          <a:p>
            <a:r>
              <a:rPr lang="en-US" sz="2400" dirty="0"/>
              <a:t>In Finland school meals are free for children / students from pre-school to second degree studies (vocational and high school).</a:t>
            </a:r>
          </a:p>
          <a:p>
            <a:endParaRPr lang="en-US" sz="2400" dirty="0"/>
          </a:p>
          <a:p>
            <a:r>
              <a:rPr lang="en-US" sz="2400" dirty="0"/>
              <a:t>Finland was the first country to enact the law for free school meals (in 1943). </a:t>
            </a:r>
          </a:p>
          <a:p>
            <a:endParaRPr lang="en-US" dirty="0"/>
          </a:p>
          <a:p>
            <a:endParaRPr lang="fi-FI" dirty="0"/>
          </a:p>
        </p:txBody>
      </p:sp>
    </p:spTree>
    <p:extLst>
      <p:ext uri="{BB962C8B-B14F-4D97-AF65-F5344CB8AC3E}">
        <p14:creationId xmlns:p14="http://schemas.microsoft.com/office/powerpoint/2010/main" val="290214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i="0" dirty="0"/>
              <a:t>Finnish education</a:t>
            </a:r>
            <a:endParaRPr lang="fi-FI" sz="5400" i="0" dirty="0"/>
          </a:p>
        </p:txBody>
      </p:sp>
      <p:sp>
        <p:nvSpPr>
          <p:cNvPr id="3" name="Content Placeholder 2"/>
          <p:cNvSpPr>
            <a:spLocks noGrp="1"/>
          </p:cNvSpPr>
          <p:nvPr>
            <p:ph idx="1"/>
          </p:nvPr>
        </p:nvSpPr>
        <p:spPr>
          <a:xfrm>
            <a:off x="1024128" y="1762124"/>
            <a:ext cx="9430198" cy="5553076"/>
          </a:xfrm>
        </p:spPr>
        <p:txBody>
          <a:bodyPr>
            <a:noAutofit/>
          </a:bodyPr>
          <a:lstStyle/>
          <a:p>
            <a:r>
              <a:rPr lang="en-US" sz="2400" dirty="0"/>
              <a:t>Teacher education: all teachers hold a Master’s degree</a:t>
            </a:r>
          </a:p>
          <a:p>
            <a:r>
              <a:rPr lang="en-US" sz="2400" dirty="0"/>
              <a:t>Teacher education is competitive: In 2020 </a:t>
            </a:r>
            <a:r>
              <a:rPr lang="en-US" sz="2400" dirty="0" err="1"/>
              <a:t>apr.</a:t>
            </a:r>
            <a:r>
              <a:rPr lang="en-US" sz="2400" dirty="0"/>
              <a:t> 8 % of the applicants were accepted into the teacher education at the University of Helsinki</a:t>
            </a:r>
          </a:p>
          <a:p>
            <a:r>
              <a:rPr lang="en-US" sz="2400" b="1" dirty="0">
                <a:solidFill>
                  <a:srgbClr val="FF6699"/>
                </a:solidFill>
              </a:rPr>
              <a:t>Video</a:t>
            </a:r>
            <a:r>
              <a:rPr lang="en-US" sz="2400" dirty="0">
                <a:solidFill>
                  <a:srgbClr val="FF6699"/>
                </a:solidFill>
              </a:rPr>
              <a:t>: </a:t>
            </a:r>
            <a:r>
              <a:rPr lang="en-US" sz="2400" dirty="0"/>
              <a:t>Pasi </a:t>
            </a:r>
            <a:r>
              <a:rPr lang="en-US" sz="2400" dirty="0" err="1"/>
              <a:t>Sahlberg</a:t>
            </a:r>
            <a:r>
              <a:rPr lang="en-US" sz="2400" dirty="0"/>
              <a:t>, PhD: What can we learn from Finnish education system? 38.40-42.05</a:t>
            </a:r>
          </a:p>
          <a:p>
            <a:pPr marL="0" indent="0">
              <a:buNone/>
            </a:pPr>
            <a:endParaRPr lang="en-US" sz="2400" dirty="0"/>
          </a:p>
          <a:p>
            <a:r>
              <a:rPr lang="en-US" sz="2400" b="1" dirty="0"/>
              <a:t>But</a:t>
            </a:r>
            <a:r>
              <a:rPr lang="en-US" sz="2400" dirty="0"/>
              <a:t>: 6 out of 10 teachers are considering career change </a:t>
            </a:r>
            <a:br>
              <a:rPr lang="en-US" sz="2400" dirty="0"/>
            </a:br>
            <a:r>
              <a:rPr lang="en-US" sz="1400" dirty="0"/>
              <a:t>(OAJ 2021 </a:t>
            </a:r>
            <a:r>
              <a:rPr lang="en-US" sz="1400" dirty="0">
                <a:hlinkClick r:id="rId2"/>
              </a:rPr>
              <a:t>https://www.oaj.fi/en/news/news-and-press-releases/2021/alanvaihtokysely-09-21/</a:t>
            </a:r>
            <a:r>
              <a:rPr lang="en-US" sz="1400" dirty="0"/>
              <a:t>) </a:t>
            </a:r>
          </a:p>
          <a:p>
            <a:pPr lvl="1"/>
            <a:r>
              <a:rPr lang="en-US" sz="2000" dirty="0"/>
              <a:t>Reasons: increased workload, wages, poorly implemented inclusion</a:t>
            </a:r>
          </a:p>
          <a:p>
            <a:pPr lvl="1"/>
            <a:r>
              <a:rPr lang="en-US" sz="2000" dirty="0"/>
              <a:t>The number of teachers considering career change has increased during the pandemic </a:t>
            </a:r>
          </a:p>
        </p:txBody>
      </p:sp>
    </p:spTree>
    <p:extLst>
      <p:ext uri="{BB962C8B-B14F-4D97-AF65-F5344CB8AC3E}">
        <p14:creationId xmlns:p14="http://schemas.microsoft.com/office/powerpoint/2010/main" val="222738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7468" y="1357460"/>
            <a:ext cx="6776357" cy="4911363"/>
          </a:xfrm>
        </p:spPr>
        <p:txBody>
          <a:bodyPr>
            <a:normAutofit lnSpcReduction="10000"/>
          </a:bodyPr>
          <a:lstStyle/>
          <a:p>
            <a:pPr marL="0" indent="0">
              <a:buNone/>
            </a:pPr>
            <a:endParaRPr lang="en-US" sz="2800" dirty="0"/>
          </a:p>
          <a:p>
            <a:r>
              <a:rPr lang="en-US" sz="2800" dirty="0"/>
              <a:t>OECD: PISA (</a:t>
            </a:r>
            <a:r>
              <a:rPr lang="en-US" sz="2800" dirty="0" err="1"/>
              <a:t>Programme</a:t>
            </a:r>
            <a:r>
              <a:rPr lang="en-US" sz="2800" dirty="0"/>
              <a:t> for international student assessment in reading, mathematics, and science): </a:t>
            </a:r>
          </a:p>
          <a:p>
            <a:pPr lvl="1"/>
            <a:r>
              <a:rPr lang="en-US" sz="2000" dirty="0"/>
              <a:t>Finnish children performed 7</a:t>
            </a:r>
            <a:r>
              <a:rPr lang="en-US" sz="2000" baseline="30000" dirty="0"/>
              <a:t>th</a:t>
            </a:r>
            <a:r>
              <a:rPr lang="en-US" sz="2000" dirty="0"/>
              <a:t> best in the latest Pisa study (2018)</a:t>
            </a:r>
          </a:p>
          <a:p>
            <a:pPr lvl="1"/>
            <a:r>
              <a:rPr lang="en-US" sz="2000" dirty="0"/>
              <a:t>Results have however </a:t>
            </a:r>
            <a:r>
              <a:rPr lang="en-US" sz="2000" b="1" dirty="0"/>
              <a:t>lowered</a:t>
            </a:r>
            <a:r>
              <a:rPr lang="en-US" sz="2000" dirty="0"/>
              <a:t> in natural sciences, reading as well as in mathematics throughout the 21</a:t>
            </a:r>
            <a:r>
              <a:rPr lang="en-US" sz="2000" baseline="30000" dirty="0"/>
              <a:t>st</a:t>
            </a:r>
            <a:r>
              <a:rPr lang="en-US" sz="2000" dirty="0"/>
              <a:t> century </a:t>
            </a:r>
          </a:p>
          <a:p>
            <a:pPr lvl="1"/>
            <a:r>
              <a:rPr lang="en-US" sz="2000" dirty="0"/>
              <a:t>Finnish children’s literacy is among the best in the OECD countries, but differences in literacy skills between boys and girls is growing </a:t>
            </a:r>
          </a:p>
          <a:p>
            <a:pPr lvl="1"/>
            <a:r>
              <a:rPr lang="en-US" sz="2000" dirty="0"/>
              <a:t>But: Finnish children are both </a:t>
            </a:r>
            <a:r>
              <a:rPr lang="en-US" sz="2000" b="1" dirty="0"/>
              <a:t>knowledgeable</a:t>
            </a:r>
            <a:r>
              <a:rPr lang="en-US" sz="2000" dirty="0"/>
              <a:t> and </a:t>
            </a:r>
            <a:r>
              <a:rPr lang="en-US" sz="2000" b="1" dirty="0"/>
              <a:t>happy</a:t>
            </a:r>
            <a:r>
              <a:rPr lang="en-US" sz="2000" dirty="0"/>
              <a:t> according to the latest study (which is rare compared to other OECD countries) </a:t>
            </a:r>
          </a:p>
          <a:p>
            <a:pPr marL="457200" lvl="1" indent="0">
              <a:buNone/>
            </a:pPr>
            <a:r>
              <a:rPr lang="en-US" sz="2000" dirty="0">
                <a:sym typeface="Wingdings" panose="05000000000000000000" pitchFamily="2" charset="2"/>
              </a:rPr>
              <a:t>	 “</a:t>
            </a:r>
            <a:r>
              <a:rPr lang="en-US" sz="2000" b="1" dirty="0">
                <a:sym typeface="Wingdings" panose="05000000000000000000" pitchFamily="2" charset="2"/>
              </a:rPr>
              <a:t>There is more to life than school</a:t>
            </a:r>
            <a:r>
              <a:rPr lang="en-US" sz="2000" dirty="0">
                <a:sym typeface="Wingdings" panose="05000000000000000000" pitchFamily="2" charset="2"/>
              </a:rPr>
              <a:t>” </a:t>
            </a:r>
            <a:endParaRPr lang="en-US" sz="2000" dirty="0"/>
          </a:p>
        </p:txBody>
      </p:sp>
      <p:pic>
        <p:nvPicPr>
          <p:cNvPr id="2" name="Picture 1">
            <a:extLst>
              <a:ext uri="{FF2B5EF4-FFF2-40B4-BE49-F238E27FC236}">
                <a16:creationId xmlns:a16="http://schemas.microsoft.com/office/drawing/2014/main" id="{5DE8B6F5-6042-4277-8165-B9C3D18331EF}"/>
              </a:ext>
            </a:extLst>
          </p:cNvPr>
          <p:cNvPicPr>
            <a:picLocks noChangeAspect="1"/>
          </p:cNvPicPr>
          <p:nvPr/>
        </p:nvPicPr>
        <p:blipFill>
          <a:blip r:embed="rId2"/>
          <a:stretch>
            <a:fillRect/>
          </a:stretch>
        </p:blipFill>
        <p:spPr>
          <a:xfrm>
            <a:off x="8227990" y="2355444"/>
            <a:ext cx="3475210" cy="3509962"/>
          </a:xfrm>
          <a:prstGeom prst="rect">
            <a:avLst/>
          </a:prstGeom>
        </p:spPr>
      </p:pic>
      <p:sp>
        <p:nvSpPr>
          <p:cNvPr id="4" name="TextBox 3">
            <a:extLst>
              <a:ext uri="{FF2B5EF4-FFF2-40B4-BE49-F238E27FC236}">
                <a16:creationId xmlns:a16="http://schemas.microsoft.com/office/drawing/2014/main" id="{7DBCCE15-B54D-4FE4-B712-17E6F1EA1105}"/>
              </a:ext>
            </a:extLst>
          </p:cNvPr>
          <p:cNvSpPr txBox="1"/>
          <p:nvPr/>
        </p:nvSpPr>
        <p:spPr>
          <a:xfrm>
            <a:off x="8309828" y="2069694"/>
            <a:ext cx="822661" cy="338554"/>
          </a:xfrm>
          <a:prstGeom prst="rect">
            <a:avLst/>
          </a:prstGeom>
          <a:noFill/>
        </p:spPr>
        <p:txBody>
          <a:bodyPr wrap="none" rtlCol="0">
            <a:spAutoFit/>
          </a:bodyPr>
          <a:lstStyle/>
          <a:p>
            <a:r>
              <a:rPr lang="en-US" sz="1600" i="1" dirty="0"/>
              <a:t>reading</a:t>
            </a:r>
            <a:endParaRPr lang="fi-FI" sz="1600" i="1" dirty="0"/>
          </a:p>
        </p:txBody>
      </p:sp>
      <p:sp>
        <p:nvSpPr>
          <p:cNvPr id="5" name="TextBox 4">
            <a:extLst>
              <a:ext uri="{FF2B5EF4-FFF2-40B4-BE49-F238E27FC236}">
                <a16:creationId xmlns:a16="http://schemas.microsoft.com/office/drawing/2014/main" id="{AC15D440-6839-46D5-B402-EE01307177BC}"/>
              </a:ext>
            </a:extLst>
          </p:cNvPr>
          <p:cNvSpPr txBox="1"/>
          <p:nvPr/>
        </p:nvSpPr>
        <p:spPr>
          <a:xfrm>
            <a:off x="7873093" y="2894827"/>
            <a:ext cx="861454" cy="584775"/>
          </a:xfrm>
          <a:prstGeom prst="rect">
            <a:avLst/>
          </a:prstGeom>
          <a:noFill/>
        </p:spPr>
        <p:txBody>
          <a:bodyPr wrap="none" rtlCol="0">
            <a:spAutoFit/>
          </a:bodyPr>
          <a:lstStyle/>
          <a:p>
            <a:r>
              <a:rPr lang="en-US" sz="1600" i="1" dirty="0"/>
              <a:t>natural </a:t>
            </a:r>
          </a:p>
          <a:p>
            <a:r>
              <a:rPr lang="en-US" sz="1600" i="1" dirty="0"/>
              <a:t>sciences</a:t>
            </a:r>
            <a:endParaRPr lang="fi-FI" sz="1600" i="1" dirty="0"/>
          </a:p>
        </p:txBody>
      </p:sp>
      <p:sp>
        <p:nvSpPr>
          <p:cNvPr id="6" name="TextBox 5">
            <a:extLst>
              <a:ext uri="{FF2B5EF4-FFF2-40B4-BE49-F238E27FC236}">
                <a16:creationId xmlns:a16="http://schemas.microsoft.com/office/drawing/2014/main" id="{FFA9A0D1-3F4C-4F7A-9DDF-79389188210C}"/>
              </a:ext>
            </a:extLst>
          </p:cNvPr>
          <p:cNvSpPr txBox="1"/>
          <p:nvPr/>
        </p:nvSpPr>
        <p:spPr>
          <a:xfrm>
            <a:off x="8165258" y="4043691"/>
            <a:ext cx="1378904" cy="338554"/>
          </a:xfrm>
          <a:prstGeom prst="rect">
            <a:avLst/>
          </a:prstGeom>
          <a:noFill/>
        </p:spPr>
        <p:txBody>
          <a:bodyPr wrap="none" rtlCol="0">
            <a:spAutoFit/>
          </a:bodyPr>
          <a:lstStyle/>
          <a:p>
            <a:r>
              <a:rPr lang="en-US" sz="1600" i="1" dirty="0" err="1"/>
              <a:t>mathemathics</a:t>
            </a:r>
            <a:endParaRPr lang="fi-FI" sz="1600" i="1" dirty="0"/>
          </a:p>
        </p:txBody>
      </p:sp>
      <p:sp>
        <p:nvSpPr>
          <p:cNvPr id="7" name="TextBox 6">
            <a:extLst>
              <a:ext uri="{FF2B5EF4-FFF2-40B4-BE49-F238E27FC236}">
                <a16:creationId xmlns:a16="http://schemas.microsoft.com/office/drawing/2014/main" id="{597AF3B5-8AA7-46CC-8B60-0B9479F82FA5}"/>
              </a:ext>
            </a:extLst>
          </p:cNvPr>
          <p:cNvSpPr txBox="1"/>
          <p:nvPr/>
        </p:nvSpPr>
        <p:spPr>
          <a:xfrm>
            <a:off x="8303820" y="5730842"/>
            <a:ext cx="2247900" cy="584775"/>
          </a:xfrm>
          <a:prstGeom prst="rect">
            <a:avLst/>
          </a:prstGeom>
          <a:noFill/>
        </p:spPr>
        <p:txBody>
          <a:bodyPr wrap="square" rtlCol="0">
            <a:spAutoFit/>
          </a:bodyPr>
          <a:lstStyle/>
          <a:p>
            <a:r>
              <a:rPr lang="en-US" sz="800" dirty="0" err="1"/>
              <a:t>Opetus</a:t>
            </a:r>
            <a:r>
              <a:rPr lang="en-US" sz="800" dirty="0"/>
              <a:t>- ja </a:t>
            </a:r>
            <a:r>
              <a:rPr lang="en-US" sz="800" dirty="0" err="1"/>
              <a:t>kulttuuriministeriö</a:t>
            </a:r>
            <a:r>
              <a:rPr lang="en-US" sz="800" dirty="0"/>
              <a:t>; </a:t>
            </a:r>
            <a:r>
              <a:rPr lang="fi-FI" sz="800" dirty="0">
                <a:hlinkClick r:id="rId3"/>
              </a:rPr>
              <a:t>Karut luvut paljastavat, että jotain on nyt pielessä – mitä tapahtui Suomen kouluille? - Kotimaa - Ilta-Sanomat</a:t>
            </a:r>
            <a:endParaRPr lang="fi-FI" sz="800" dirty="0"/>
          </a:p>
        </p:txBody>
      </p:sp>
      <p:sp>
        <p:nvSpPr>
          <p:cNvPr id="8" name="Title 1">
            <a:extLst>
              <a:ext uri="{FF2B5EF4-FFF2-40B4-BE49-F238E27FC236}">
                <a16:creationId xmlns:a16="http://schemas.microsoft.com/office/drawing/2014/main" id="{A22AEAD2-1208-43CA-8DED-F3747D91C7EA}"/>
              </a:ext>
            </a:extLst>
          </p:cNvPr>
          <p:cNvSpPr>
            <a:spLocks noGrp="1"/>
          </p:cNvSpPr>
          <p:nvPr>
            <p:ph type="title"/>
          </p:nvPr>
        </p:nvSpPr>
        <p:spPr>
          <a:xfrm>
            <a:off x="838200" y="365125"/>
            <a:ext cx="10515600" cy="1325563"/>
          </a:xfrm>
        </p:spPr>
        <p:txBody>
          <a:bodyPr>
            <a:normAutofit/>
          </a:bodyPr>
          <a:lstStyle/>
          <a:p>
            <a:r>
              <a:rPr lang="en-US" sz="5400" i="0" dirty="0"/>
              <a:t>Finnish education</a:t>
            </a:r>
            <a:endParaRPr lang="fi-FI" sz="5400" i="0" dirty="0"/>
          </a:p>
        </p:txBody>
      </p:sp>
    </p:spTree>
    <p:extLst>
      <p:ext uri="{BB962C8B-B14F-4D97-AF65-F5344CB8AC3E}">
        <p14:creationId xmlns:p14="http://schemas.microsoft.com/office/powerpoint/2010/main" val="309504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96101-0565-49BB-941D-4548677C20A5}"/>
              </a:ext>
            </a:extLst>
          </p:cNvPr>
          <p:cNvSpPr>
            <a:spLocks noGrp="1"/>
          </p:cNvSpPr>
          <p:nvPr>
            <p:ph type="title"/>
          </p:nvPr>
        </p:nvSpPr>
        <p:spPr>
          <a:xfrm>
            <a:off x="204412" y="252664"/>
            <a:ext cx="11177461" cy="1473530"/>
          </a:xfrm>
        </p:spPr>
        <p:txBody>
          <a:bodyPr>
            <a:noAutofit/>
          </a:bodyPr>
          <a:lstStyle/>
          <a:p>
            <a:r>
              <a:rPr lang="fi-FI" sz="3600" i="0" dirty="0" err="1">
                <a:solidFill>
                  <a:schemeClr val="accent1">
                    <a:lumMod val="50000"/>
                  </a:schemeClr>
                </a:solidFill>
                <a:latin typeface="Calibri" panose="020F0502020204030204" pitchFamily="34" charset="0"/>
                <a:cs typeface="Calibri" panose="020F0502020204030204" pitchFamily="34" charset="0"/>
              </a:rPr>
              <a:t>Assignment</a:t>
            </a:r>
            <a:r>
              <a:rPr lang="fi-FI" sz="3600" i="0" dirty="0">
                <a:solidFill>
                  <a:schemeClr val="accent1">
                    <a:lumMod val="50000"/>
                  </a:schemeClr>
                </a:solidFill>
                <a:latin typeface="Calibri" panose="020F0502020204030204" pitchFamily="34" charset="0"/>
                <a:cs typeface="Calibri" panose="020F0502020204030204" pitchFamily="34" charset="0"/>
              </a:rPr>
              <a:t> 1: Presentation </a:t>
            </a:r>
            <a:r>
              <a:rPr lang="fi-FI" sz="3600" i="0" dirty="0" err="1">
                <a:solidFill>
                  <a:schemeClr val="accent1">
                    <a:lumMod val="50000"/>
                  </a:schemeClr>
                </a:solidFill>
                <a:latin typeface="Calibri" panose="020F0502020204030204" pitchFamily="34" charset="0"/>
                <a:cs typeface="Calibri" panose="020F0502020204030204" pitchFamily="34" charset="0"/>
              </a:rPr>
              <a:t>due</a:t>
            </a:r>
            <a:r>
              <a:rPr lang="fi-FI" sz="3600" i="0" dirty="0">
                <a:solidFill>
                  <a:schemeClr val="accent1">
                    <a:lumMod val="50000"/>
                  </a:schemeClr>
                </a:solidFill>
                <a:latin typeface="Calibri" panose="020F0502020204030204" pitchFamily="34" charset="0"/>
                <a:cs typeface="Calibri" panose="020F0502020204030204" pitchFamily="34" charset="0"/>
              </a:rPr>
              <a:t> 19.6.</a:t>
            </a:r>
            <a:br>
              <a:rPr lang="fi-FI" sz="3600" i="0" dirty="0">
                <a:solidFill>
                  <a:schemeClr val="accent1">
                    <a:lumMod val="50000"/>
                  </a:schemeClr>
                </a:solidFill>
                <a:latin typeface="Calibri" panose="020F0502020204030204" pitchFamily="34" charset="0"/>
                <a:cs typeface="Calibri" panose="020F0502020204030204" pitchFamily="34" charset="0"/>
              </a:rPr>
            </a:br>
            <a:br>
              <a:rPr lang="fi-FI" sz="3600" i="0" dirty="0">
                <a:solidFill>
                  <a:schemeClr val="accent1">
                    <a:lumMod val="50000"/>
                  </a:schemeClr>
                </a:solidFill>
                <a:latin typeface="Calibri" panose="020F0502020204030204" pitchFamily="34" charset="0"/>
                <a:cs typeface="Calibri" panose="020F0502020204030204" pitchFamily="34" charset="0"/>
              </a:rPr>
            </a:br>
            <a:endParaRPr lang="fi-FI" sz="3200" i="0" dirty="0">
              <a:solidFill>
                <a:schemeClr val="accent1">
                  <a:lumMod val="50000"/>
                </a:schemeClr>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04182148-7677-4593-862C-EBF5A57E5E20}"/>
              </a:ext>
            </a:extLst>
          </p:cNvPr>
          <p:cNvSpPr>
            <a:spLocks noGrp="1"/>
          </p:cNvSpPr>
          <p:nvPr>
            <p:ph idx="1"/>
          </p:nvPr>
        </p:nvSpPr>
        <p:spPr>
          <a:xfrm>
            <a:off x="204413" y="2065511"/>
            <a:ext cx="11783174" cy="5748391"/>
          </a:xfrm>
        </p:spPr>
        <p:txBody>
          <a:bodyPr>
            <a:normAutofit fontScale="32500" lnSpcReduction="20000"/>
          </a:bodyPr>
          <a:lstStyle/>
          <a:p>
            <a:pPr marL="0" indent="0">
              <a:buNone/>
            </a:pPr>
            <a:r>
              <a:rPr lang="fi-FI" sz="5000" b="1" dirty="0" err="1">
                <a:latin typeface="Calibri" panose="020F0502020204030204" pitchFamily="34" charset="0"/>
                <a:cs typeface="Calibri" panose="020F0502020204030204" pitchFamily="34" charset="0"/>
              </a:rPr>
              <a:t>MyCourses</a:t>
            </a:r>
            <a:r>
              <a:rPr lang="fi-FI" sz="5000" b="1" dirty="0">
                <a:latin typeface="Calibri" panose="020F0502020204030204" pitchFamily="34" charset="0"/>
                <a:cs typeface="Calibri" panose="020F0502020204030204" pitchFamily="34" charset="0"/>
              </a:rPr>
              <a:t> (</a:t>
            </a:r>
            <a:r>
              <a:rPr lang="fi-FI" sz="5000" b="1" dirty="0" err="1">
                <a:latin typeface="Calibri" panose="020F0502020204030204" pitchFamily="34" charset="0"/>
                <a:cs typeface="Calibri" panose="020F0502020204030204" pitchFamily="34" charset="0"/>
              </a:rPr>
              <a:t>instructions</a:t>
            </a:r>
            <a:r>
              <a:rPr lang="fi-FI" sz="5000" b="1" dirty="0">
                <a:latin typeface="Calibri" panose="020F0502020204030204" pitchFamily="34" charset="0"/>
                <a:cs typeface="Calibri" panose="020F0502020204030204" pitchFamily="34" charset="0"/>
              </a:rPr>
              <a:t>):</a:t>
            </a:r>
          </a:p>
          <a:p>
            <a:pPr marL="0" indent="0">
              <a:buNone/>
            </a:pPr>
            <a:endParaRPr lang="fi-FI" sz="5000" dirty="0">
              <a:latin typeface="Calibri" panose="020F0502020204030204" pitchFamily="34" charset="0"/>
              <a:cs typeface="Calibri" panose="020F0502020204030204" pitchFamily="34" charset="0"/>
            </a:endParaRPr>
          </a:p>
          <a:p>
            <a:pPr marL="0" indent="0" algn="l">
              <a:buNone/>
            </a:pPr>
            <a:r>
              <a:rPr lang="en-US" sz="5000" b="1" i="0" u="sng" dirty="0">
                <a:effectLst/>
                <a:latin typeface="-apple-system"/>
              </a:rPr>
              <a:t>Choose a topic</a:t>
            </a:r>
            <a:r>
              <a:rPr lang="en-US" sz="5000" b="1" i="0" dirty="0">
                <a:effectLst/>
                <a:latin typeface="-apple-system"/>
              </a:rPr>
              <a:t> and write your name and your presentation's topic after the theme in MyCourses.</a:t>
            </a:r>
          </a:p>
          <a:p>
            <a:pPr marL="0" indent="0" algn="l">
              <a:buNone/>
            </a:pPr>
            <a:endParaRPr lang="en-US" sz="5000" b="1" dirty="0">
              <a:latin typeface="-apple-system"/>
            </a:endParaRPr>
          </a:p>
          <a:p>
            <a:pPr marL="0" indent="0" algn="l">
              <a:buNone/>
            </a:pPr>
            <a:r>
              <a:rPr lang="en-US" sz="5000" b="1" dirty="0">
                <a:latin typeface="-apple-system"/>
              </a:rPr>
              <a:t>1.</a:t>
            </a:r>
            <a:r>
              <a:rPr lang="en-US" sz="5000" b="1" i="0" dirty="0">
                <a:effectLst/>
                <a:latin typeface="-apple-system"/>
              </a:rPr>
              <a:t> History (a person, an event, an era..):</a:t>
            </a:r>
            <a:br>
              <a:rPr lang="en-US" sz="5000" b="0" i="0" dirty="0">
                <a:effectLst/>
                <a:latin typeface="-apple-system"/>
              </a:rPr>
            </a:br>
            <a:endParaRPr lang="en-US" sz="5000" b="0" i="0" dirty="0">
              <a:effectLst/>
              <a:latin typeface="-apple-system"/>
            </a:endParaRPr>
          </a:p>
          <a:p>
            <a:pPr marL="0" indent="0" algn="l">
              <a:buNone/>
            </a:pPr>
            <a:r>
              <a:rPr lang="en-US" sz="5000" dirty="0">
                <a:latin typeface="-apple-system"/>
              </a:rPr>
              <a:t>2.</a:t>
            </a:r>
            <a:r>
              <a:rPr lang="en-US" sz="5000" b="1" i="0" dirty="0">
                <a:effectLst/>
                <a:latin typeface="-apple-system"/>
              </a:rPr>
              <a:t>Geography (national Landscape(s), nature, places..):</a:t>
            </a:r>
            <a:br>
              <a:rPr lang="en-US" sz="5000" b="0" i="0" dirty="0">
                <a:effectLst/>
                <a:latin typeface="-apple-system"/>
              </a:rPr>
            </a:br>
            <a:endParaRPr lang="en-US" sz="5000" b="0" i="0" dirty="0">
              <a:effectLst/>
              <a:latin typeface="-apple-system"/>
            </a:endParaRPr>
          </a:p>
          <a:p>
            <a:pPr marL="0" indent="0" algn="l">
              <a:buNone/>
            </a:pPr>
            <a:r>
              <a:rPr lang="en-US" sz="5000" b="1" i="0" dirty="0">
                <a:effectLst/>
                <a:latin typeface="-apple-system"/>
              </a:rPr>
              <a:t>3. Art and architecture (music, arts, film, literature..):</a:t>
            </a:r>
            <a:br>
              <a:rPr lang="en-US" sz="5000" b="0" i="0" dirty="0">
                <a:effectLst/>
                <a:latin typeface="-apple-system"/>
              </a:rPr>
            </a:br>
            <a:endParaRPr lang="en-US" sz="5000" b="0" i="0" dirty="0">
              <a:effectLst/>
              <a:latin typeface="-apple-system"/>
            </a:endParaRPr>
          </a:p>
          <a:p>
            <a:pPr marL="0" indent="0" algn="l">
              <a:buNone/>
            </a:pPr>
            <a:r>
              <a:rPr lang="en-US" sz="5000" b="1" i="0" dirty="0">
                <a:effectLst/>
                <a:latin typeface="-apple-system"/>
              </a:rPr>
              <a:t>4. Technology:</a:t>
            </a:r>
            <a:br>
              <a:rPr lang="en-US" sz="5000" b="1" i="0" dirty="0">
                <a:effectLst/>
                <a:latin typeface="-apple-system"/>
              </a:rPr>
            </a:br>
            <a:endParaRPr lang="en-US" sz="5000" b="0" i="0" dirty="0">
              <a:effectLst/>
              <a:latin typeface="-apple-system"/>
            </a:endParaRPr>
          </a:p>
          <a:p>
            <a:pPr marL="0" indent="0" algn="l">
              <a:buNone/>
            </a:pPr>
            <a:r>
              <a:rPr lang="en-US" sz="5000" b="1" i="0" dirty="0">
                <a:effectLst/>
                <a:latin typeface="-apple-system"/>
              </a:rPr>
              <a:t>5. Business (game industry, design..):</a:t>
            </a:r>
            <a:br>
              <a:rPr lang="en-US" sz="5000" b="0" i="0" dirty="0">
                <a:effectLst/>
                <a:latin typeface="-apple-system"/>
              </a:rPr>
            </a:br>
            <a:endParaRPr lang="en-US" sz="5000" b="0" i="0" dirty="0">
              <a:effectLst/>
              <a:latin typeface="-apple-system"/>
            </a:endParaRPr>
          </a:p>
          <a:p>
            <a:pPr marL="0" indent="0" algn="l">
              <a:buNone/>
            </a:pPr>
            <a:r>
              <a:rPr lang="en-US" sz="5000" b="1" i="0" dirty="0">
                <a:effectLst/>
                <a:latin typeface="-apple-system"/>
              </a:rPr>
              <a:t>6. Culture (sauna, food, sports..):</a:t>
            </a:r>
            <a:br>
              <a:rPr lang="en-US" sz="5000" b="0" i="0" dirty="0">
                <a:effectLst/>
                <a:latin typeface="-apple-system"/>
              </a:rPr>
            </a:br>
            <a:endParaRPr lang="en-US" sz="5000" b="0" i="0" dirty="0">
              <a:effectLst/>
              <a:latin typeface="-apple-system"/>
            </a:endParaRPr>
          </a:p>
          <a:p>
            <a:pPr marL="0" indent="0" algn="l">
              <a:buNone/>
            </a:pPr>
            <a:r>
              <a:rPr lang="en-US" sz="5000" b="1" i="0" dirty="0">
                <a:effectLst/>
                <a:latin typeface="-apple-system"/>
              </a:rPr>
              <a:t>7. Your own idea (please give the topic): </a:t>
            </a:r>
            <a:endParaRPr lang="en-US" sz="5000" b="0" i="0" dirty="0">
              <a:effectLst/>
              <a:latin typeface="-apple-system"/>
            </a:endParaRPr>
          </a:p>
          <a:p>
            <a:pPr marL="0" indent="0">
              <a:buNone/>
            </a:pPr>
            <a:br>
              <a:rPr lang="en-US" sz="5000" dirty="0"/>
            </a:br>
            <a:br>
              <a:rPr lang="en-US" sz="5000" b="0" i="0" dirty="0">
                <a:effectLst/>
                <a:latin typeface="-apple-system"/>
              </a:rPr>
            </a:br>
            <a:br>
              <a:rPr lang="en-US" b="0" i="0" dirty="0">
                <a:effectLst/>
                <a:latin typeface="-apple-system"/>
              </a:rPr>
            </a:br>
            <a:endParaRPr lang="en-US" b="0" i="0" dirty="0">
              <a:effectLst/>
              <a:latin typeface="-apple-system"/>
            </a:endParaRPr>
          </a:p>
          <a:p>
            <a:pPr marL="0" indent="0">
              <a:buNone/>
            </a:pPr>
            <a:endParaRPr lang="en-US"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757961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stationary, yellow, writing implement, pencil&#10;&#10;Description automatically generated">
            <a:extLst>
              <a:ext uri="{FF2B5EF4-FFF2-40B4-BE49-F238E27FC236}">
                <a16:creationId xmlns:a16="http://schemas.microsoft.com/office/drawing/2014/main" id="{F833A7B2-ED91-4E40-A1AE-B84393335EE2}"/>
              </a:ext>
            </a:extLst>
          </p:cNvPr>
          <p:cNvPicPr>
            <a:picLocks noChangeAspect="1"/>
          </p:cNvPicPr>
          <p:nvPr/>
        </p:nvPicPr>
        <p:blipFill rotWithShape="1">
          <a:blip r:embed="rId2">
            <a:extLst>
              <a:ext uri="{28A0092B-C50C-407E-A947-70E740481C1C}">
                <a14:useLocalDpi xmlns:a14="http://schemas.microsoft.com/office/drawing/2010/main" val="0"/>
              </a:ext>
            </a:extLst>
          </a:blip>
          <a:srcRect r="-2" b="25157"/>
          <a:stretch/>
        </p:blipFill>
        <p:spPr>
          <a:xfrm flipH="1">
            <a:off x="6564244" y="0"/>
            <a:ext cx="562775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FD9A5FAB-FAD3-47FC-A197-58F93504128B}"/>
              </a:ext>
            </a:extLst>
          </p:cNvPr>
          <p:cNvSpPr>
            <a:spLocks noGrp="1"/>
          </p:cNvSpPr>
          <p:nvPr>
            <p:ph idx="1"/>
          </p:nvPr>
        </p:nvSpPr>
        <p:spPr>
          <a:xfrm>
            <a:off x="201543" y="885825"/>
            <a:ext cx="6962827" cy="5505450"/>
          </a:xfrm>
        </p:spPr>
        <p:txBody>
          <a:bodyPr>
            <a:normAutofit/>
          </a:bodyPr>
          <a:lstStyle/>
          <a:p>
            <a:pPr marL="0" indent="0">
              <a:buNone/>
            </a:pPr>
            <a:r>
              <a:rPr lang="en-US" sz="2400" b="1" dirty="0">
                <a:solidFill>
                  <a:srgbClr val="FB79DF"/>
                </a:solidFill>
              </a:rPr>
              <a:t>Group Discussion</a:t>
            </a:r>
            <a:r>
              <a:rPr lang="en-US" sz="2400" dirty="0"/>
              <a:t>: </a:t>
            </a:r>
          </a:p>
          <a:p>
            <a:pPr marL="0" indent="0">
              <a:buNone/>
            </a:pPr>
            <a:r>
              <a:rPr lang="en-US" sz="2400" dirty="0"/>
              <a:t>Discuss </a:t>
            </a:r>
            <a:r>
              <a:rPr lang="en-US" sz="2400" b="1" dirty="0"/>
              <a:t>the Finnish education system </a:t>
            </a:r>
            <a:r>
              <a:rPr lang="en-US" sz="2400" dirty="0"/>
              <a:t>based on the pre-tasks, today’s material and a PDF file “Finnish education system” in the course page.</a:t>
            </a:r>
          </a:p>
          <a:p>
            <a:pPr marL="0" indent="0">
              <a:buNone/>
            </a:pPr>
            <a:endParaRPr lang="en-US" sz="2400" dirty="0"/>
          </a:p>
          <a:p>
            <a:pPr marL="0" indent="0">
              <a:buNone/>
            </a:pPr>
            <a:r>
              <a:rPr lang="en-US" sz="2400" dirty="0"/>
              <a:t>Discuss e.g.: </a:t>
            </a:r>
          </a:p>
          <a:p>
            <a:r>
              <a:rPr lang="en-US" sz="2400" dirty="0"/>
              <a:t>What do you find interesting? </a:t>
            </a:r>
          </a:p>
          <a:p>
            <a:r>
              <a:rPr lang="en-US" sz="2400" dirty="0"/>
              <a:t>What are the key values of the Finnish education system? </a:t>
            </a:r>
          </a:p>
          <a:p>
            <a:r>
              <a:rPr lang="en-US" sz="2400" dirty="0"/>
              <a:t>What is similar or different to schools that you have gone to? </a:t>
            </a:r>
            <a:br>
              <a:rPr lang="en-US" sz="2400" dirty="0"/>
            </a:br>
            <a:r>
              <a:rPr lang="en-US" sz="2400" dirty="0"/>
              <a:t>(E.g. public / private school division, teacher education, amount of homework..) </a:t>
            </a:r>
          </a:p>
          <a:p>
            <a:pPr marL="0" indent="0">
              <a:buNone/>
            </a:pPr>
            <a:endParaRPr lang="en-US" sz="1700" dirty="0">
              <a:latin typeface="Abadi Extra Light" panose="020B0204020104020204" pitchFamily="34" charset="0"/>
            </a:endParaRPr>
          </a:p>
        </p:txBody>
      </p:sp>
    </p:spTree>
    <p:extLst>
      <p:ext uri="{BB962C8B-B14F-4D97-AF65-F5344CB8AC3E}">
        <p14:creationId xmlns:p14="http://schemas.microsoft.com/office/powerpoint/2010/main" val="500579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A9474-C1A4-4593-95BD-91718F04A7F1}"/>
              </a:ext>
            </a:extLst>
          </p:cNvPr>
          <p:cNvSpPr>
            <a:spLocks noGrp="1"/>
          </p:cNvSpPr>
          <p:nvPr>
            <p:ph type="title"/>
          </p:nvPr>
        </p:nvSpPr>
        <p:spPr>
          <a:xfrm>
            <a:off x="4965428" y="177203"/>
            <a:ext cx="6586491" cy="1676603"/>
          </a:xfrm>
        </p:spPr>
        <p:txBody>
          <a:bodyPr>
            <a:normAutofit/>
          </a:bodyPr>
          <a:lstStyle/>
          <a:p>
            <a:r>
              <a:rPr lang="en-US" sz="5400" dirty="0"/>
              <a:t>Finnish education: </a:t>
            </a:r>
            <a:br>
              <a:rPr lang="en-US" sz="5400" dirty="0"/>
            </a:br>
            <a:r>
              <a:rPr lang="en-US" sz="5400" dirty="0"/>
              <a:t>Top 5</a:t>
            </a:r>
          </a:p>
        </p:txBody>
      </p:sp>
      <p:sp>
        <p:nvSpPr>
          <p:cNvPr id="3" name="Content Placeholder 2">
            <a:extLst>
              <a:ext uri="{FF2B5EF4-FFF2-40B4-BE49-F238E27FC236}">
                <a16:creationId xmlns:a16="http://schemas.microsoft.com/office/drawing/2014/main" id="{FFB51FFD-1712-4935-8063-50B2D51C5EFC}"/>
              </a:ext>
            </a:extLst>
          </p:cNvPr>
          <p:cNvSpPr>
            <a:spLocks noGrp="1"/>
          </p:cNvSpPr>
          <p:nvPr>
            <p:ph idx="1"/>
          </p:nvPr>
        </p:nvSpPr>
        <p:spPr>
          <a:xfrm>
            <a:off x="4635591" y="1976063"/>
            <a:ext cx="7395447" cy="4455559"/>
          </a:xfrm>
        </p:spPr>
        <p:txBody>
          <a:bodyPr>
            <a:normAutofit/>
          </a:bodyPr>
          <a:lstStyle/>
          <a:p>
            <a:endParaRPr lang="en-US" sz="2200" dirty="0"/>
          </a:p>
          <a:p>
            <a:r>
              <a:rPr lang="en-US" sz="2400" b="1" dirty="0"/>
              <a:t>Creativity</a:t>
            </a:r>
          </a:p>
          <a:p>
            <a:r>
              <a:rPr lang="en-US" sz="2400" b="1" dirty="0"/>
              <a:t>Linguistically responsive teaching, </a:t>
            </a:r>
          </a:p>
          <a:p>
            <a:pPr marL="0" indent="0">
              <a:buNone/>
            </a:pPr>
            <a:r>
              <a:rPr lang="en-US" sz="2400" b="1" dirty="0"/>
              <a:t>   multidisciplinary projects part of the core curriculum</a:t>
            </a:r>
          </a:p>
          <a:p>
            <a:r>
              <a:rPr lang="en-US" sz="2400" b="1" dirty="0"/>
              <a:t>The overall freedom of teachers</a:t>
            </a:r>
          </a:p>
          <a:p>
            <a:r>
              <a:rPr lang="en-US" sz="2400" b="1" dirty="0"/>
              <a:t>Teaching based on strengths</a:t>
            </a:r>
          </a:p>
          <a:p>
            <a:r>
              <a:rPr lang="en-US" sz="2400" b="1" dirty="0"/>
              <a:t>Students as co-partners </a:t>
            </a:r>
          </a:p>
          <a:p>
            <a:pPr marL="0" indent="0">
              <a:buNone/>
            </a:pPr>
            <a:r>
              <a:rPr lang="en-US" sz="2400" b="1" dirty="0"/>
              <a:t>    (active participation in decision making)</a:t>
            </a:r>
          </a:p>
        </p:txBody>
      </p:sp>
      <p:pic>
        <p:nvPicPr>
          <p:cNvPr id="1026" name="Picture 2">
            <a:extLst>
              <a:ext uri="{FF2B5EF4-FFF2-40B4-BE49-F238E27FC236}">
                <a16:creationId xmlns:a16="http://schemas.microsoft.com/office/drawing/2014/main" id="{08EA196C-F38C-4CA6-87B7-9D46488A3B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11" r="-1" b="-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496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96101-0565-49BB-941D-4548677C20A5}"/>
              </a:ext>
            </a:extLst>
          </p:cNvPr>
          <p:cNvSpPr>
            <a:spLocks noGrp="1"/>
          </p:cNvSpPr>
          <p:nvPr>
            <p:ph type="title"/>
          </p:nvPr>
        </p:nvSpPr>
        <p:spPr>
          <a:xfrm>
            <a:off x="5913147" y="-118605"/>
            <a:ext cx="7406196" cy="1382156"/>
          </a:xfrm>
        </p:spPr>
        <p:txBody>
          <a:bodyPr>
            <a:normAutofit/>
          </a:bodyPr>
          <a:lstStyle/>
          <a:p>
            <a:r>
              <a:rPr lang="en-US" sz="5400" b="1" i="0" dirty="0">
                <a:solidFill>
                  <a:schemeClr val="accent1">
                    <a:lumMod val="75000"/>
                  </a:schemeClr>
                </a:solidFill>
              </a:rPr>
              <a:t>Pre-tasks for lesson 5 </a:t>
            </a:r>
            <a:endParaRPr lang="fi-FI" sz="5400" i="0" dirty="0">
              <a:solidFill>
                <a:schemeClr val="accent1">
                  <a:lumMod val="75000"/>
                </a:schemeClr>
              </a:solidFill>
            </a:endParaRPr>
          </a:p>
        </p:txBody>
      </p:sp>
      <p:sp>
        <p:nvSpPr>
          <p:cNvPr id="3" name="Content Placeholder 2">
            <a:extLst>
              <a:ext uri="{FF2B5EF4-FFF2-40B4-BE49-F238E27FC236}">
                <a16:creationId xmlns:a16="http://schemas.microsoft.com/office/drawing/2014/main" id="{04182148-7677-4593-862C-EBF5A57E5E20}"/>
              </a:ext>
            </a:extLst>
          </p:cNvPr>
          <p:cNvSpPr>
            <a:spLocks noGrp="1"/>
          </p:cNvSpPr>
          <p:nvPr>
            <p:ph idx="1"/>
          </p:nvPr>
        </p:nvSpPr>
        <p:spPr>
          <a:xfrm>
            <a:off x="508232" y="966618"/>
            <a:ext cx="11358419" cy="5660213"/>
          </a:xfrm>
        </p:spPr>
        <p:txBody>
          <a:bodyPr>
            <a:noAutofit/>
          </a:bodyPr>
          <a:lstStyle/>
          <a:p>
            <a:pPr marL="0" indent="0">
              <a:buNone/>
            </a:pPr>
            <a:r>
              <a:rPr lang="en-US" sz="2000" dirty="0"/>
              <a:t>Fifth and last lesson already </a:t>
            </a:r>
            <a:r>
              <a:rPr lang="en-US" sz="2000" b="1" dirty="0"/>
              <a:t>next Friday</a:t>
            </a:r>
            <a:r>
              <a:rPr lang="en-US" sz="2000" dirty="0"/>
              <a:t>!</a:t>
            </a:r>
          </a:p>
          <a:p>
            <a:pPr marL="0" indent="0">
              <a:buNone/>
            </a:pPr>
            <a:r>
              <a:rPr lang="en-US" sz="2000" dirty="0"/>
              <a:t> </a:t>
            </a:r>
          </a:p>
          <a:p>
            <a:pPr marL="0" indent="0">
              <a:buNone/>
            </a:pPr>
            <a:r>
              <a:rPr lang="en-US" sz="2000" dirty="0"/>
              <a:t>1. </a:t>
            </a:r>
            <a:r>
              <a:rPr lang="en-US" sz="2000" u="sng" dirty="0"/>
              <a:t>Be prepared to give your </a:t>
            </a:r>
            <a:r>
              <a:rPr lang="en-US" sz="2000" b="1" u="sng" dirty="0"/>
              <a:t>presentation </a:t>
            </a:r>
            <a:r>
              <a:rPr lang="en-US" sz="2000" u="sng" dirty="0"/>
              <a:t>in small groups! </a:t>
            </a:r>
            <a:r>
              <a:rPr lang="en-US" sz="2000" dirty="0">
                <a:sym typeface="Wingdings" panose="05000000000000000000" pitchFamily="2" charset="2"/>
              </a:rPr>
              <a:t> </a:t>
            </a:r>
          </a:p>
          <a:p>
            <a:pPr marL="0" indent="0">
              <a:buNone/>
            </a:pPr>
            <a:endParaRPr lang="en-US" sz="2000" dirty="0"/>
          </a:p>
          <a:p>
            <a:pPr marL="0" indent="0">
              <a:buNone/>
            </a:pPr>
            <a:r>
              <a:rPr lang="en-US" sz="2000" dirty="0"/>
              <a:t>2. </a:t>
            </a:r>
            <a:r>
              <a:rPr lang="en-US" sz="2000" b="1" dirty="0"/>
              <a:t>Finland Toolbox: Creative Finland. </a:t>
            </a:r>
            <a:r>
              <a:rPr lang="en-US" sz="2000" dirty="0"/>
              <a:t>Skim through the brochure on creative industries in Finland.</a:t>
            </a:r>
          </a:p>
          <a:p>
            <a:pPr marL="0" indent="0">
              <a:buNone/>
            </a:pPr>
            <a:r>
              <a:rPr lang="en-US" sz="2000" dirty="0"/>
              <a:t>Concentrate on what interests you the most and take some notes:</a:t>
            </a:r>
            <a:r>
              <a:rPr lang="en-US" sz="2000" i="1" dirty="0"/>
              <a:t> </a:t>
            </a:r>
          </a:p>
          <a:p>
            <a:pPr marL="0" indent="0">
              <a:buNone/>
            </a:pPr>
            <a:r>
              <a:rPr lang="en-US" sz="2000" i="1" dirty="0"/>
              <a:t>Did you already know something about the creative industries in Finland? What? </a:t>
            </a:r>
          </a:p>
          <a:p>
            <a:pPr marL="0" indent="0">
              <a:buNone/>
            </a:pPr>
            <a:r>
              <a:rPr lang="en-US" sz="2000" i="1" dirty="0"/>
              <a:t>What did you find especially interesting in the brochure? Why? What kind of an image does it give of creative industries in Finland? What is your relationship to different forms of art? </a:t>
            </a:r>
          </a:p>
          <a:p>
            <a:pPr marL="0" indent="0">
              <a:buNone/>
            </a:pPr>
            <a:endParaRPr lang="en-US" sz="2000" i="1" dirty="0"/>
          </a:p>
          <a:p>
            <a:pPr marL="0" indent="0">
              <a:buNone/>
            </a:pPr>
            <a:r>
              <a:rPr lang="en-US" sz="2000" i="1" dirty="0"/>
              <a:t>3. Add a picture / link / video that has something to do with the Finnish creative industries to the discussion forum in MyCourses. </a:t>
            </a:r>
          </a:p>
          <a:p>
            <a:pPr marL="0" indent="0">
              <a:buNone/>
            </a:pPr>
            <a:r>
              <a:rPr lang="en-US" sz="2000" i="1" dirty="0"/>
              <a:t>It can be anything about Finnish art, music, fashion… (e.g. a picture of a piece of art or a link to Finnish music video.)</a:t>
            </a:r>
          </a:p>
        </p:txBody>
      </p:sp>
    </p:spTree>
    <p:extLst>
      <p:ext uri="{BB962C8B-B14F-4D97-AF65-F5344CB8AC3E}">
        <p14:creationId xmlns:p14="http://schemas.microsoft.com/office/powerpoint/2010/main" val="3831669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late of food&#10;&#10;Description automatically generated with low confidence">
            <a:extLst>
              <a:ext uri="{FF2B5EF4-FFF2-40B4-BE49-F238E27FC236}">
                <a16:creationId xmlns:a16="http://schemas.microsoft.com/office/drawing/2014/main" id="{4D9FE42E-1031-43A9-842B-40DC3C19DEB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4541" r="-1" b="29208"/>
          <a:stretch/>
        </p:blipFill>
        <p:spPr>
          <a:xfrm>
            <a:off x="1" y="10"/>
            <a:ext cx="12191999" cy="6857990"/>
          </a:xfrm>
          <a:prstGeom prst="rect">
            <a:avLst/>
          </a:prstGeom>
        </p:spPr>
      </p:pic>
      <p:sp>
        <p:nvSpPr>
          <p:cNvPr id="20" name="Rectangle 19">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FE2652-39A7-4BF7-9760-F00692D6923F}"/>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7200" b="1" dirty="0" err="1">
                <a:solidFill>
                  <a:srgbClr val="FFFFFF"/>
                </a:solidFill>
              </a:rPr>
              <a:t>Hyvää</a:t>
            </a:r>
            <a:r>
              <a:rPr lang="en-US" sz="7200" b="1" dirty="0">
                <a:solidFill>
                  <a:srgbClr val="FFFFFF"/>
                </a:solidFill>
              </a:rPr>
              <a:t> </a:t>
            </a:r>
            <a:r>
              <a:rPr lang="en-US" sz="7200" b="1">
                <a:solidFill>
                  <a:srgbClr val="FFFFFF"/>
                </a:solidFill>
              </a:rPr>
              <a:t>loppuviikkoa</a:t>
            </a:r>
            <a:r>
              <a:rPr lang="en-US" sz="7200" b="1" dirty="0">
                <a:solidFill>
                  <a:srgbClr val="FFFFFF"/>
                </a:solidFill>
              </a:rPr>
              <a:t>!</a:t>
            </a:r>
          </a:p>
        </p:txBody>
      </p:sp>
      <p:sp>
        <p:nvSpPr>
          <p:cNvPr id="10" name="Content Placeholder 9">
            <a:extLst>
              <a:ext uri="{FF2B5EF4-FFF2-40B4-BE49-F238E27FC236}">
                <a16:creationId xmlns:a16="http://schemas.microsoft.com/office/drawing/2014/main" id="{BDCEAA02-00E3-E0A3-BEE2-778ACED363B2}"/>
              </a:ext>
            </a:extLst>
          </p:cNvPr>
          <p:cNvSpPr>
            <a:spLocks noGrp="1"/>
          </p:cNvSpPr>
          <p:nvPr>
            <p:ph idx="1"/>
          </p:nvPr>
        </p:nvSpPr>
        <p:spPr>
          <a:xfrm>
            <a:off x="1100051" y="4072043"/>
            <a:ext cx="10058400" cy="1282707"/>
          </a:xfrm>
          <a:effectLst>
            <a:outerShdw blurRad="50800" dist="38100" dir="2700000" algn="tl" rotWithShape="0">
              <a:prstClr val="black">
                <a:alpha val="40000"/>
              </a:prstClr>
            </a:outerShdw>
          </a:effectLst>
        </p:spPr>
        <p:txBody>
          <a:bodyPr vert="horz" lIns="91440" tIns="45720" rIns="91440" bIns="45720" rtlCol="0">
            <a:normAutofit/>
          </a:bodyPr>
          <a:lstStyle/>
          <a:p>
            <a:pPr marL="0" indent="0" algn="ctr">
              <a:buNone/>
            </a:pPr>
            <a:r>
              <a:rPr lang="en-US" sz="4000" b="1" dirty="0" err="1">
                <a:solidFill>
                  <a:srgbClr val="FFFFFF"/>
                </a:solidFill>
              </a:rPr>
              <a:t>Nähdään</a:t>
            </a:r>
            <a:r>
              <a:rPr lang="en-US" sz="4000" b="1" dirty="0">
                <a:solidFill>
                  <a:srgbClr val="FFFFFF"/>
                </a:solidFill>
              </a:rPr>
              <a:t> </a:t>
            </a:r>
            <a:r>
              <a:rPr lang="en-US" sz="4000" b="1" dirty="0" err="1">
                <a:solidFill>
                  <a:srgbClr val="FFFFFF"/>
                </a:solidFill>
              </a:rPr>
              <a:t>taas</a:t>
            </a:r>
            <a:r>
              <a:rPr lang="en-US" sz="4000" b="1" dirty="0">
                <a:solidFill>
                  <a:srgbClr val="FFFFFF"/>
                </a:solidFill>
              </a:rPr>
              <a:t>!</a:t>
            </a:r>
          </a:p>
        </p:txBody>
      </p:sp>
    </p:spTree>
    <p:extLst>
      <p:ext uri="{BB962C8B-B14F-4D97-AF65-F5344CB8AC3E}">
        <p14:creationId xmlns:p14="http://schemas.microsoft.com/office/powerpoint/2010/main" val="3484908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96101-0565-49BB-941D-4548677C20A5}"/>
              </a:ext>
            </a:extLst>
          </p:cNvPr>
          <p:cNvSpPr>
            <a:spLocks noGrp="1"/>
          </p:cNvSpPr>
          <p:nvPr>
            <p:ph type="title"/>
          </p:nvPr>
        </p:nvSpPr>
        <p:spPr>
          <a:xfrm>
            <a:off x="204412" y="203108"/>
            <a:ext cx="11502313" cy="1029791"/>
          </a:xfrm>
        </p:spPr>
        <p:txBody>
          <a:bodyPr>
            <a:noAutofit/>
          </a:bodyPr>
          <a:lstStyle/>
          <a:p>
            <a:r>
              <a:rPr lang="fi-FI" i="0" dirty="0" err="1">
                <a:solidFill>
                  <a:schemeClr val="accent1">
                    <a:lumMod val="50000"/>
                  </a:schemeClr>
                </a:solidFill>
                <a:latin typeface="Calibri" panose="020F0502020204030204" pitchFamily="34" charset="0"/>
                <a:cs typeface="Calibri" panose="020F0502020204030204" pitchFamily="34" charset="0"/>
              </a:rPr>
              <a:t>Assignment</a:t>
            </a:r>
            <a:r>
              <a:rPr lang="fi-FI" i="0" dirty="0">
                <a:solidFill>
                  <a:schemeClr val="accent1">
                    <a:lumMod val="50000"/>
                  </a:schemeClr>
                </a:solidFill>
                <a:latin typeface="Calibri" panose="020F0502020204030204" pitchFamily="34" charset="0"/>
                <a:cs typeface="Calibri" panose="020F0502020204030204" pitchFamily="34" charset="0"/>
              </a:rPr>
              <a:t> 3: Cross-</a:t>
            </a:r>
            <a:r>
              <a:rPr lang="fi-FI" i="0" dirty="0" err="1">
                <a:solidFill>
                  <a:schemeClr val="accent1">
                    <a:lumMod val="50000"/>
                  </a:schemeClr>
                </a:solidFill>
                <a:latin typeface="Calibri" panose="020F0502020204030204" pitchFamily="34" charset="0"/>
                <a:cs typeface="Calibri" panose="020F0502020204030204" pitchFamily="34" charset="0"/>
              </a:rPr>
              <a:t>Cultural</a:t>
            </a:r>
            <a:r>
              <a:rPr lang="fi-FI" i="0" dirty="0">
                <a:solidFill>
                  <a:schemeClr val="accent1">
                    <a:lumMod val="50000"/>
                  </a:schemeClr>
                </a:solidFill>
                <a:latin typeface="Calibri" panose="020F0502020204030204" pitchFamily="34" charset="0"/>
                <a:cs typeface="Calibri" panose="020F0502020204030204" pitchFamily="34" charset="0"/>
              </a:rPr>
              <a:t> </a:t>
            </a:r>
            <a:r>
              <a:rPr lang="fi-FI" i="0" dirty="0" err="1">
                <a:solidFill>
                  <a:schemeClr val="accent1">
                    <a:lumMod val="50000"/>
                  </a:schemeClr>
                </a:solidFill>
                <a:latin typeface="Calibri" panose="020F0502020204030204" pitchFamily="34" charset="0"/>
                <a:cs typeface="Calibri" panose="020F0502020204030204" pitchFamily="34" charset="0"/>
              </a:rPr>
              <a:t>journal</a:t>
            </a:r>
            <a:r>
              <a:rPr lang="fi-FI" i="0" dirty="0">
                <a:solidFill>
                  <a:schemeClr val="accent1">
                    <a:lumMod val="50000"/>
                  </a:schemeClr>
                </a:solidFill>
                <a:latin typeface="Calibri" panose="020F0502020204030204" pitchFamily="34" charset="0"/>
                <a:cs typeface="Calibri" panose="020F0502020204030204" pitchFamily="34" charset="0"/>
              </a:rPr>
              <a:t> </a:t>
            </a:r>
            <a:r>
              <a:rPr lang="fi-FI" i="0" dirty="0" err="1">
                <a:solidFill>
                  <a:schemeClr val="accent1">
                    <a:lumMod val="50000"/>
                  </a:schemeClr>
                </a:solidFill>
                <a:latin typeface="Calibri" panose="020F0502020204030204" pitchFamily="34" charset="0"/>
                <a:cs typeface="Calibri" panose="020F0502020204030204" pitchFamily="34" charset="0"/>
              </a:rPr>
              <a:t>due</a:t>
            </a:r>
            <a:r>
              <a:rPr lang="fi-FI" i="0" dirty="0">
                <a:solidFill>
                  <a:schemeClr val="accent1">
                    <a:lumMod val="50000"/>
                  </a:schemeClr>
                </a:solidFill>
                <a:latin typeface="Calibri" panose="020F0502020204030204" pitchFamily="34" charset="0"/>
                <a:cs typeface="Calibri" panose="020F0502020204030204" pitchFamily="34" charset="0"/>
              </a:rPr>
              <a:t> 20.6.</a:t>
            </a:r>
          </a:p>
        </p:txBody>
      </p:sp>
      <p:sp>
        <p:nvSpPr>
          <p:cNvPr id="3" name="Content Placeholder 2">
            <a:extLst>
              <a:ext uri="{FF2B5EF4-FFF2-40B4-BE49-F238E27FC236}">
                <a16:creationId xmlns:a16="http://schemas.microsoft.com/office/drawing/2014/main" id="{04182148-7677-4593-862C-EBF5A57E5E20}"/>
              </a:ext>
            </a:extLst>
          </p:cNvPr>
          <p:cNvSpPr>
            <a:spLocks noGrp="1"/>
          </p:cNvSpPr>
          <p:nvPr>
            <p:ph idx="1"/>
          </p:nvPr>
        </p:nvSpPr>
        <p:spPr>
          <a:xfrm>
            <a:off x="204412" y="1312331"/>
            <a:ext cx="11783174" cy="5342561"/>
          </a:xfrm>
        </p:spPr>
        <p:txBody>
          <a:bodyPr>
            <a:normAutofit/>
          </a:bodyPr>
          <a:lstStyle/>
          <a:p>
            <a:pPr marL="0" indent="0">
              <a:buNone/>
            </a:pPr>
            <a:r>
              <a:rPr lang="fi-FI" dirty="0" err="1">
                <a:latin typeface="Calibri" panose="020F0502020204030204" pitchFamily="34" charset="0"/>
                <a:cs typeface="Calibri" panose="020F0502020204030204" pitchFamily="34" charset="0"/>
              </a:rPr>
              <a:t>Instructions</a:t>
            </a:r>
            <a:r>
              <a:rPr lang="fi-FI" dirty="0">
                <a:latin typeface="Calibri" panose="020F0502020204030204" pitchFamily="34" charset="0"/>
                <a:cs typeface="Calibri" panose="020F0502020204030204" pitchFamily="34" charset="0"/>
              </a:rPr>
              <a:t>:</a:t>
            </a:r>
          </a:p>
          <a:p>
            <a:pPr marL="0" indent="0">
              <a:buNone/>
            </a:pPr>
            <a:endParaRPr lang="en-US" dirty="0">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You have two options </a:t>
            </a:r>
            <a:r>
              <a:rPr lang="en-US" dirty="0">
                <a:highlight>
                  <a:srgbClr val="FFFF00"/>
                </a:highlight>
                <a:latin typeface="Calibri" panose="020F0502020204030204" pitchFamily="34" charset="0"/>
                <a:cs typeface="Calibri" panose="020F0502020204030204" pitchFamily="34" charset="0"/>
              </a:rPr>
              <a:t>(choose either A or B, not both):      </a:t>
            </a:r>
          </a:p>
          <a:p>
            <a:pPr marL="0" indent="0">
              <a:buNone/>
            </a:pPr>
            <a:endParaRPr lang="en-US" dirty="0">
              <a:latin typeface="Calibri" panose="020F0502020204030204" pitchFamily="34" charset="0"/>
              <a:cs typeface="Calibri" panose="020F0502020204030204" pitchFamily="34" charset="0"/>
            </a:endParaRPr>
          </a:p>
          <a:p>
            <a:pPr marL="514350" indent="-514350">
              <a:buAutoNum type="alphaUcPeriod"/>
            </a:pPr>
            <a:r>
              <a:rPr lang="en-US" dirty="0">
                <a:latin typeface="Calibri" panose="020F0502020204030204" pitchFamily="34" charset="0"/>
                <a:cs typeface="Calibri" panose="020F0502020204030204" pitchFamily="34" charset="0"/>
              </a:rPr>
              <a:t>Write </a:t>
            </a:r>
            <a:r>
              <a:rPr lang="en-US" dirty="0">
                <a:highlight>
                  <a:srgbClr val="FFFF00"/>
                </a:highlight>
                <a:latin typeface="Calibri" panose="020F0502020204030204" pitchFamily="34" charset="0"/>
                <a:cs typeface="Calibri" panose="020F0502020204030204" pitchFamily="34" charset="0"/>
              </a:rPr>
              <a:t>an essay </a:t>
            </a:r>
            <a:r>
              <a:rPr lang="en-US" dirty="0">
                <a:latin typeface="Calibri" panose="020F0502020204030204" pitchFamily="34" charset="0"/>
                <a:cs typeface="Calibri" panose="020F0502020204030204" pitchFamily="34" charset="0"/>
              </a:rPr>
              <a:t>about the things you have learned about Finnish lifestyle, culture, history, society, communication etc.</a:t>
            </a:r>
          </a:p>
          <a:p>
            <a:pPr marL="514350" indent="-514350">
              <a:buAutoNum type="alphaUcPeriod"/>
            </a:pPr>
            <a:endParaRPr lang="en-US" dirty="0">
              <a:latin typeface="Calibri" panose="020F0502020204030204" pitchFamily="34" charset="0"/>
              <a:cs typeface="Calibri" panose="020F0502020204030204" pitchFamily="34" charset="0"/>
            </a:endParaRPr>
          </a:p>
          <a:p>
            <a:pPr marL="514350" indent="-514350">
              <a:buFont typeface="Arial" panose="020B0604020202020204" pitchFamily="34" charset="0"/>
              <a:buAutoNum type="alphaUcPeriod"/>
            </a:pPr>
            <a:r>
              <a:rPr lang="en-US" dirty="0">
                <a:latin typeface="Calibri" panose="020F0502020204030204" pitchFamily="34" charset="0"/>
                <a:cs typeface="Calibri" panose="020F0502020204030204" pitchFamily="34" charset="0"/>
              </a:rPr>
              <a:t>B. Write a </a:t>
            </a:r>
            <a:r>
              <a:rPr lang="en-US" dirty="0">
                <a:highlight>
                  <a:srgbClr val="FFFF00"/>
                </a:highlight>
                <a:latin typeface="Calibri" panose="020F0502020204030204" pitchFamily="34" charset="0"/>
                <a:cs typeface="Calibri" panose="020F0502020204030204" pitchFamily="34" charset="0"/>
              </a:rPr>
              <a:t>description and analysis on some event/situation </a:t>
            </a:r>
            <a:r>
              <a:rPr lang="en-US" dirty="0">
                <a:latin typeface="Calibri" panose="020F0502020204030204" pitchFamily="34" charset="0"/>
                <a:cs typeface="Calibri" panose="020F0502020204030204" pitchFamily="34" charset="0"/>
              </a:rPr>
              <a:t>you saw or experienced in Finland.</a:t>
            </a:r>
          </a:p>
          <a:p>
            <a:pPr marL="514350" indent="-514350">
              <a:buAutoNum type="alphaUcPeriod"/>
            </a:pPr>
            <a:endParaRPr lang="en-US"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65575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96101-0565-49BB-941D-4548677C20A5}"/>
              </a:ext>
            </a:extLst>
          </p:cNvPr>
          <p:cNvSpPr>
            <a:spLocks noGrp="1"/>
          </p:cNvSpPr>
          <p:nvPr>
            <p:ph type="title"/>
          </p:nvPr>
        </p:nvSpPr>
        <p:spPr>
          <a:xfrm>
            <a:off x="204412" y="203108"/>
            <a:ext cx="11502313" cy="1029791"/>
          </a:xfrm>
        </p:spPr>
        <p:txBody>
          <a:bodyPr>
            <a:noAutofit/>
          </a:bodyPr>
          <a:lstStyle/>
          <a:p>
            <a:r>
              <a:rPr lang="fi-FI" i="0" dirty="0" err="1">
                <a:solidFill>
                  <a:schemeClr val="accent1">
                    <a:lumMod val="50000"/>
                  </a:schemeClr>
                </a:solidFill>
                <a:latin typeface="Calibri" panose="020F0502020204030204" pitchFamily="34" charset="0"/>
                <a:cs typeface="Calibri" panose="020F0502020204030204" pitchFamily="34" charset="0"/>
              </a:rPr>
              <a:t>Assignment</a:t>
            </a:r>
            <a:r>
              <a:rPr lang="fi-FI" i="0" dirty="0">
                <a:solidFill>
                  <a:schemeClr val="accent1">
                    <a:lumMod val="50000"/>
                  </a:schemeClr>
                </a:solidFill>
                <a:latin typeface="Calibri" panose="020F0502020204030204" pitchFamily="34" charset="0"/>
                <a:cs typeface="Calibri" panose="020F0502020204030204" pitchFamily="34" charset="0"/>
              </a:rPr>
              <a:t> 2: City Tour </a:t>
            </a:r>
            <a:r>
              <a:rPr lang="fi-FI" i="0" dirty="0" err="1">
                <a:solidFill>
                  <a:schemeClr val="accent1">
                    <a:lumMod val="50000"/>
                  </a:schemeClr>
                </a:solidFill>
                <a:latin typeface="Calibri" panose="020F0502020204030204" pitchFamily="34" charset="0"/>
                <a:cs typeface="Calibri" panose="020F0502020204030204" pitchFamily="34" charset="0"/>
              </a:rPr>
              <a:t>due</a:t>
            </a:r>
            <a:r>
              <a:rPr lang="fi-FI" i="0" dirty="0">
                <a:solidFill>
                  <a:schemeClr val="accent1">
                    <a:lumMod val="50000"/>
                  </a:schemeClr>
                </a:solidFill>
                <a:latin typeface="Calibri" panose="020F0502020204030204" pitchFamily="34" charset="0"/>
                <a:cs typeface="Calibri" panose="020F0502020204030204" pitchFamily="34" charset="0"/>
              </a:rPr>
              <a:t> 25.6.</a:t>
            </a:r>
          </a:p>
        </p:txBody>
      </p:sp>
      <p:sp>
        <p:nvSpPr>
          <p:cNvPr id="3" name="Content Placeholder 2">
            <a:extLst>
              <a:ext uri="{FF2B5EF4-FFF2-40B4-BE49-F238E27FC236}">
                <a16:creationId xmlns:a16="http://schemas.microsoft.com/office/drawing/2014/main" id="{04182148-7677-4593-862C-EBF5A57E5E20}"/>
              </a:ext>
            </a:extLst>
          </p:cNvPr>
          <p:cNvSpPr>
            <a:spLocks noGrp="1"/>
          </p:cNvSpPr>
          <p:nvPr>
            <p:ph idx="1"/>
          </p:nvPr>
        </p:nvSpPr>
        <p:spPr>
          <a:xfrm>
            <a:off x="204412" y="1312331"/>
            <a:ext cx="11877098" cy="5342561"/>
          </a:xfrm>
        </p:spPr>
        <p:txBody>
          <a:bodyPr>
            <a:normAutofit fontScale="92500" lnSpcReduction="10000"/>
          </a:bodyPr>
          <a:lstStyle/>
          <a:p>
            <a:pPr marL="0" indent="0">
              <a:buNone/>
            </a:pPr>
            <a:r>
              <a:rPr lang="fi-FI" dirty="0" err="1">
                <a:latin typeface="Calibri" panose="020F0502020204030204" pitchFamily="34" charset="0"/>
                <a:cs typeface="Calibri" panose="020F0502020204030204" pitchFamily="34" charset="0"/>
              </a:rPr>
              <a:t>MyCourses</a:t>
            </a:r>
            <a:r>
              <a:rPr lang="fi-FI" dirty="0">
                <a:latin typeface="Calibri" panose="020F0502020204030204" pitchFamily="34" charset="0"/>
                <a:cs typeface="Calibri" panose="020F0502020204030204" pitchFamily="34" charset="0"/>
              </a:rPr>
              <a:t> (</a:t>
            </a:r>
            <a:r>
              <a:rPr lang="fi-FI" dirty="0" err="1">
                <a:latin typeface="Calibri" panose="020F0502020204030204" pitchFamily="34" charset="0"/>
                <a:cs typeface="Calibri" panose="020F0502020204030204" pitchFamily="34" charset="0"/>
              </a:rPr>
              <a:t>instructions</a:t>
            </a:r>
            <a:r>
              <a:rPr lang="fi-FI" dirty="0">
                <a:latin typeface="Calibri" panose="020F0502020204030204" pitchFamily="34" charset="0"/>
                <a:cs typeface="Calibri" panose="020F0502020204030204" pitchFamily="34" charset="0"/>
              </a:rPr>
              <a:t>): </a:t>
            </a:r>
            <a:r>
              <a:rPr lang="fi-FI" b="1" dirty="0">
                <a:latin typeface="Calibri" panose="020F0502020204030204" pitchFamily="34" charset="0"/>
                <a:cs typeface="Calibri" panose="020F0502020204030204" pitchFamily="34" charset="0"/>
              </a:rPr>
              <a:t>on </a:t>
            </a:r>
            <a:r>
              <a:rPr lang="fi-FI" b="1" dirty="0" err="1">
                <a:latin typeface="Calibri" panose="020F0502020204030204" pitchFamily="34" charset="0"/>
                <a:cs typeface="Calibri" panose="020F0502020204030204" pitchFamily="34" charset="0"/>
              </a:rPr>
              <a:t>your</a:t>
            </a:r>
            <a:r>
              <a:rPr lang="fi-FI" b="1" dirty="0">
                <a:latin typeface="Calibri" panose="020F0502020204030204" pitchFamily="34" charset="0"/>
                <a:cs typeface="Calibri" panose="020F0502020204030204" pitchFamily="34" charset="0"/>
              </a:rPr>
              <a:t> </a:t>
            </a:r>
            <a:r>
              <a:rPr lang="fi-FI" b="1" dirty="0" err="1">
                <a:latin typeface="Calibri" panose="020F0502020204030204" pitchFamily="34" charset="0"/>
                <a:cs typeface="Calibri" panose="020F0502020204030204" pitchFamily="34" charset="0"/>
              </a:rPr>
              <a:t>own</a:t>
            </a:r>
            <a:r>
              <a:rPr lang="fi-FI" b="1" dirty="0">
                <a:latin typeface="Calibri" panose="020F0502020204030204" pitchFamily="34" charset="0"/>
                <a:cs typeface="Calibri" panose="020F0502020204030204" pitchFamily="34" charset="0"/>
              </a:rPr>
              <a:t> </a:t>
            </a:r>
            <a:r>
              <a:rPr lang="fi-FI" b="1" dirty="0" err="1">
                <a:latin typeface="Calibri" panose="020F0502020204030204" pitchFamily="34" charset="0"/>
                <a:cs typeface="Calibri" panose="020F0502020204030204" pitchFamily="34" charset="0"/>
              </a:rPr>
              <a:t>time</a:t>
            </a:r>
            <a:endParaRPr lang="fi-FI" b="1" dirty="0">
              <a:latin typeface="Calibri" panose="020F0502020204030204" pitchFamily="34" charset="0"/>
              <a:cs typeface="Calibri" panose="020F0502020204030204" pitchFamily="34" charset="0"/>
            </a:endParaRPr>
          </a:p>
          <a:p>
            <a:pPr marL="514350" indent="-514350" algn="l">
              <a:buAutoNum type="arabicPeriod"/>
            </a:pPr>
            <a:r>
              <a:rPr lang="en-US" b="0" i="0" dirty="0">
                <a:effectLst/>
                <a:latin typeface="-apple-system"/>
              </a:rPr>
              <a:t>Choose </a:t>
            </a:r>
            <a:r>
              <a:rPr lang="en-US" b="1" i="0" dirty="0">
                <a:effectLst/>
                <a:latin typeface="-apple-system"/>
              </a:rPr>
              <a:t>5 places </a:t>
            </a:r>
            <a:r>
              <a:rPr lang="en-US" b="0" i="0" dirty="0">
                <a:effectLst/>
                <a:latin typeface="-apple-system"/>
              </a:rPr>
              <a:t>to visit from the list given. If you start from the Railway station, you could follow the order the places are listed here.</a:t>
            </a:r>
          </a:p>
          <a:p>
            <a:pPr marL="0" indent="0" algn="l">
              <a:buNone/>
            </a:pPr>
            <a:br>
              <a:rPr lang="en-US" b="0" i="0" dirty="0">
                <a:effectLst/>
                <a:latin typeface="-apple-system"/>
              </a:rPr>
            </a:br>
            <a:r>
              <a:rPr lang="en-US" b="0" i="0" dirty="0">
                <a:effectLst/>
                <a:latin typeface="-apple-system"/>
              </a:rPr>
              <a:t>2. The idea is that </a:t>
            </a:r>
            <a:r>
              <a:rPr lang="en-US" b="1" i="0" dirty="0">
                <a:effectLst/>
                <a:latin typeface="-apple-system"/>
              </a:rPr>
              <a:t>you read the introductions in the quiz and do the tasks while you are on site</a:t>
            </a:r>
            <a:r>
              <a:rPr lang="en-US" b="0" i="0" dirty="0">
                <a:effectLst/>
                <a:latin typeface="-apple-system"/>
              </a:rPr>
              <a:t>. You need The Quick Response (QR) code to listen to the audio of the statues. If the QR-code is not functioning, watch  the video in The Statue talks to you instead.</a:t>
            </a:r>
          </a:p>
          <a:p>
            <a:pPr marL="0" indent="0" algn="l">
              <a:buNone/>
            </a:pPr>
            <a:br>
              <a:rPr lang="en-US" b="0" i="0" dirty="0">
                <a:effectLst/>
                <a:latin typeface="-apple-system"/>
              </a:rPr>
            </a:br>
            <a:r>
              <a:rPr lang="en-US" b="0" i="0" dirty="0">
                <a:effectLst/>
                <a:latin typeface="-apple-system"/>
              </a:rPr>
              <a:t>3. Submit your answers '</a:t>
            </a:r>
            <a:r>
              <a:rPr lang="en-US" b="1" i="0" dirty="0">
                <a:effectLst/>
                <a:latin typeface="-apple-system"/>
              </a:rPr>
              <a:t>Preview the quiz</a:t>
            </a:r>
            <a:r>
              <a:rPr lang="en-US" b="0" i="0" dirty="0">
                <a:effectLst/>
                <a:latin typeface="-apple-system"/>
              </a:rPr>
              <a:t>' and indicate </a:t>
            </a:r>
            <a:r>
              <a:rPr lang="en-US" b="0" i="0" u="sng" dirty="0">
                <a:effectLst/>
                <a:latin typeface="-apple-system"/>
              </a:rPr>
              <a:t>all the participants</a:t>
            </a:r>
            <a:r>
              <a:rPr lang="en-US" b="0" i="0" dirty="0">
                <a:effectLst/>
                <a:latin typeface="-apple-system"/>
              </a:rPr>
              <a:t>.</a:t>
            </a:r>
            <a:br>
              <a:rPr lang="en-US" b="0" i="0" dirty="0">
                <a:effectLst/>
                <a:latin typeface="-apple-system"/>
              </a:rPr>
            </a:br>
            <a:endParaRPr lang="en-US" b="0" i="0" dirty="0">
              <a:effectLst/>
              <a:latin typeface="-apple-system"/>
            </a:endParaRPr>
          </a:p>
          <a:p>
            <a:pPr marL="0" indent="0" algn="l">
              <a:buNone/>
            </a:pPr>
            <a:r>
              <a:rPr lang="en-US" b="0" i="0" dirty="0">
                <a:effectLst/>
                <a:latin typeface="-apple-system"/>
              </a:rPr>
              <a:t>You take the tour whenever you want and submit your answers by the deadline date. You can do the tour alone, with a pair or with a group, it is up to you. Pay attention to the opening hours. Enjoy the architecture and have fun!</a:t>
            </a:r>
          </a:p>
          <a:p>
            <a:pPr marL="0" indent="0">
              <a:buNone/>
            </a:pPr>
            <a:endParaRPr lang="en-US"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98830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96101-0565-49BB-941D-4548677C20A5}"/>
              </a:ext>
            </a:extLst>
          </p:cNvPr>
          <p:cNvSpPr>
            <a:spLocks noGrp="1"/>
          </p:cNvSpPr>
          <p:nvPr>
            <p:ph type="title"/>
          </p:nvPr>
        </p:nvSpPr>
        <p:spPr>
          <a:xfrm>
            <a:off x="204412" y="203108"/>
            <a:ext cx="11502313" cy="1029791"/>
          </a:xfrm>
        </p:spPr>
        <p:txBody>
          <a:bodyPr>
            <a:noAutofit/>
          </a:bodyPr>
          <a:lstStyle/>
          <a:p>
            <a:r>
              <a:rPr lang="fi-FI" i="0" dirty="0" err="1">
                <a:solidFill>
                  <a:schemeClr val="accent1">
                    <a:lumMod val="50000"/>
                  </a:schemeClr>
                </a:solidFill>
                <a:latin typeface="Calibri" panose="020F0502020204030204" pitchFamily="34" charset="0"/>
                <a:cs typeface="Calibri" panose="020F0502020204030204" pitchFamily="34" charset="0"/>
              </a:rPr>
              <a:t>Assignment</a:t>
            </a:r>
            <a:r>
              <a:rPr lang="fi-FI" i="0" dirty="0">
                <a:solidFill>
                  <a:schemeClr val="accent1">
                    <a:lumMod val="50000"/>
                  </a:schemeClr>
                </a:solidFill>
                <a:latin typeface="Calibri" panose="020F0502020204030204" pitchFamily="34" charset="0"/>
                <a:cs typeface="Calibri" panose="020F0502020204030204" pitchFamily="34" charset="0"/>
              </a:rPr>
              <a:t> 2: City Tour </a:t>
            </a:r>
            <a:r>
              <a:rPr lang="fi-FI" i="0" dirty="0" err="1">
                <a:solidFill>
                  <a:schemeClr val="accent1">
                    <a:lumMod val="50000"/>
                  </a:schemeClr>
                </a:solidFill>
                <a:latin typeface="Calibri" panose="020F0502020204030204" pitchFamily="34" charset="0"/>
                <a:cs typeface="Calibri" panose="020F0502020204030204" pitchFamily="34" charset="0"/>
              </a:rPr>
              <a:t>due</a:t>
            </a:r>
            <a:r>
              <a:rPr lang="fi-FI" i="0" dirty="0">
                <a:solidFill>
                  <a:schemeClr val="accent1">
                    <a:lumMod val="50000"/>
                  </a:schemeClr>
                </a:solidFill>
                <a:latin typeface="Calibri" panose="020F0502020204030204" pitchFamily="34" charset="0"/>
                <a:cs typeface="Calibri" panose="020F0502020204030204" pitchFamily="34" charset="0"/>
              </a:rPr>
              <a:t> 25.2.</a:t>
            </a:r>
          </a:p>
        </p:txBody>
      </p:sp>
      <p:sp>
        <p:nvSpPr>
          <p:cNvPr id="3" name="Content Placeholder 2">
            <a:extLst>
              <a:ext uri="{FF2B5EF4-FFF2-40B4-BE49-F238E27FC236}">
                <a16:creationId xmlns:a16="http://schemas.microsoft.com/office/drawing/2014/main" id="{04182148-7677-4593-862C-EBF5A57E5E20}"/>
              </a:ext>
            </a:extLst>
          </p:cNvPr>
          <p:cNvSpPr>
            <a:spLocks noGrp="1"/>
          </p:cNvSpPr>
          <p:nvPr>
            <p:ph idx="1"/>
          </p:nvPr>
        </p:nvSpPr>
        <p:spPr>
          <a:xfrm>
            <a:off x="204412" y="1106591"/>
            <a:ext cx="11783174" cy="5342561"/>
          </a:xfrm>
        </p:spPr>
        <p:txBody>
          <a:bodyPr>
            <a:normAutofit/>
          </a:bodyPr>
          <a:lstStyle/>
          <a:p>
            <a:pPr marL="0" indent="0">
              <a:buNone/>
            </a:pPr>
            <a:r>
              <a:rPr lang="en-US" dirty="0">
                <a:latin typeface="Calibri" panose="020F0502020204030204" pitchFamily="34" charset="0"/>
                <a:cs typeface="Calibri" panose="020F0502020204030204" pitchFamily="34" charset="0"/>
              </a:rPr>
              <a:t>City Tour List:</a:t>
            </a:r>
          </a:p>
          <a:p>
            <a:pPr marL="0" indent="0">
              <a:buNone/>
            </a:pPr>
            <a:endParaRPr lang="en-US" dirty="0">
              <a:latin typeface="Calibri" panose="020F0502020204030204" pitchFamily="34" charset="0"/>
              <a:cs typeface="Calibri" panose="020F0502020204030204" pitchFamily="34" charset="0"/>
            </a:endParaRPr>
          </a:p>
          <a:p>
            <a:pPr marL="0" indent="0">
              <a:buNone/>
            </a:pPr>
            <a:r>
              <a:rPr lang="en-US" b="1" i="0" dirty="0">
                <a:effectLst/>
                <a:latin typeface="-apple-system"/>
              </a:rPr>
              <a:t>1. The Railway Station</a:t>
            </a:r>
            <a:br>
              <a:rPr lang="en-US" b="1" i="0" dirty="0">
                <a:effectLst/>
                <a:latin typeface="-apple-system"/>
              </a:rPr>
            </a:br>
            <a:r>
              <a:rPr lang="en-US" b="1" i="0" dirty="0">
                <a:effectLst/>
                <a:latin typeface="-apple-system"/>
              </a:rPr>
              <a:t>2. The Senate Square and Alexander II statue </a:t>
            </a:r>
            <a:br>
              <a:rPr lang="en-US" b="1" i="0" dirty="0">
                <a:effectLst/>
                <a:latin typeface="-apple-system"/>
              </a:rPr>
            </a:br>
            <a:r>
              <a:rPr lang="en-US" b="1" i="0" dirty="0">
                <a:effectLst/>
                <a:latin typeface="-apple-system"/>
              </a:rPr>
              <a:t>3. The Helsinki Cathedral </a:t>
            </a:r>
            <a:br>
              <a:rPr lang="en-US" b="1" dirty="0"/>
            </a:br>
            <a:r>
              <a:rPr lang="en-US" b="1" i="0" dirty="0">
                <a:effectLst/>
                <a:latin typeface="-apple-system"/>
              </a:rPr>
              <a:t>4. </a:t>
            </a:r>
            <a:r>
              <a:rPr lang="en-US" b="1" i="0" dirty="0" err="1">
                <a:effectLst/>
                <a:latin typeface="-apple-system"/>
              </a:rPr>
              <a:t>Uspenski</a:t>
            </a:r>
            <a:r>
              <a:rPr lang="en-US" b="1" i="0" dirty="0">
                <a:effectLst/>
                <a:latin typeface="-apple-system"/>
              </a:rPr>
              <a:t> Cathedral</a:t>
            </a:r>
            <a:br>
              <a:rPr lang="en-US" b="1" i="0" dirty="0">
                <a:effectLst/>
                <a:latin typeface="-apple-system"/>
              </a:rPr>
            </a:br>
            <a:r>
              <a:rPr lang="en-US" b="1" i="0" dirty="0">
                <a:effectLst/>
                <a:latin typeface="-apple-system"/>
              </a:rPr>
              <a:t>5. Esplanade Park, </a:t>
            </a:r>
            <a:r>
              <a:rPr lang="en-US" b="1" i="0" dirty="0" err="1">
                <a:effectLst/>
                <a:latin typeface="-apple-system"/>
              </a:rPr>
              <a:t>Havis</a:t>
            </a:r>
            <a:r>
              <a:rPr lang="en-US" b="1" i="0" dirty="0">
                <a:effectLst/>
                <a:latin typeface="-apple-system"/>
              </a:rPr>
              <a:t> Amanda statue and </a:t>
            </a:r>
            <a:r>
              <a:rPr lang="en-US" b="1" i="0" dirty="0" err="1">
                <a:effectLst/>
                <a:latin typeface="-apple-system"/>
              </a:rPr>
              <a:t>Kappeli</a:t>
            </a:r>
            <a:r>
              <a:rPr lang="en-US" b="1" i="0" dirty="0">
                <a:effectLst/>
                <a:latin typeface="-apple-system"/>
              </a:rPr>
              <a:t> restaurant</a:t>
            </a:r>
            <a:br>
              <a:rPr lang="en-US" b="1" i="0" dirty="0">
                <a:effectLst/>
                <a:latin typeface="-apple-system"/>
              </a:rPr>
            </a:br>
            <a:r>
              <a:rPr lang="en-US" b="1" i="0" dirty="0">
                <a:effectLst/>
                <a:latin typeface="-apple-system"/>
              </a:rPr>
              <a:t>6. </a:t>
            </a:r>
            <a:r>
              <a:rPr lang="en-US" b="1" i="0" dirty="0" err="1">
                <a:effectLst/>
                <a:latin typeface="-apple-system"/>
              </a:rPr>
              <a:t>Oodi</a:t>
            </a:r>
            <a:r>
              <a:rPr lang="en-US" b="1" i="0" dirty="0">
                <a:effectLst/>
                <a:latin typeface="-apple-system"/>
              </a:rPr>
              <a:t> Central library </a:t>
            </a:r>
            <a:br>
              <a:rPr lang="en-US" b="1" i="0" dirty="0">
                <a:effectLst/>
                <a:latin typeface="-apple-system"/>
              </a:rPr>
            </a:br>
            <a:r>
              <a:rPr lang="en-US" b="1" i="0" dirty="0">
                <a:effectLst/>
                <a:latin typeface="-apple-system"/>
              </a:rPr>
              <a:t>7. </a:t>
            </a:r>
            <a:r>
              <a:rPr lang="en-US" b="1" i="0" dirty="0" err="1">
                <a:effectLst/>
                <a:latin typeface="-apple-system"/>
              </a:rPr>
              <a:t>Kiasma</a:t>
            </a:r>
            <a:r>
              <a:rPr lang="en-US" b="1" i="0" dirty="0">
                <a:effectLst/>
                <a:latin typeface="-apple-system"/>
              </a:rPr>
              <a:t> The Museum of Contemporary Art </a:t>
            </a:r>
            <a:br>
              <a:rPr lang="en-US" b="1" i="0" dirty="0">
                <a:effectLst/>
                <a:latin typeface="-apple-system"/>
              </a:rPr>
            </a:br>
            <a:r>
              <a:rPr lang="en-US" b="1" i="0" dirty="0">
                <a:effectLst/>
                <a:latin typeface="-apple-system"/>
              </a:rPr>
              <a:t>8. The Glass Palace in </a:t>
            </a:r>
            <a:r>
              <a:rPr lang="en-US" b="1" i="0" dirty="0" err="1">
                <a:effectLst/>
                <a:latin typeface="-apple-system"/>
              </a:rPr>
              <a:t>Kamppi</a:t>
            </a:r>
            <a:r>
              <a:rPr lang="en-US" b="1" i="0" dirty="0">
                <a:effectLst/>
                <a:latin typeface="-apple-system"/>
              </a:rPr>
              <a:t> district </a:t>
            </a:r>
            <a:br>
              <a:rPr lang="en-US" b="1" i="0" dirty="0">
                <a:effectLst/>
                <a:latin typeface="-apple-system"/>
              </a:rPr>
            </a:br>
            <a:r>
              <a:rPr lang="en-US" b="1" i="0" dirty="0">
                <a:effectLst/>
                <a:latin typeface="-apple-system"/>
              </a:rPr>
              <a:t>9. The Chapel of Silence in </a:t>
            </a:r>
            <a:r>
              <a:rPr lang="en-US" b="1" i="0" dirty="0" err="1">
                <a:effectLst/>
                <a:latin typeface="-apple-system"/>
              </a:rPr>
              <a:t>Kamppi</a:t>
            </a:r>
            <a:r>
              <a:rPr lang="en-US" b="1" i="0" dirty="0">
                <a:effectLst/>
                <a:latin typeface="-apple-system"/>
              </a:rPr>
              <a:t> </a:t>
            </a:r>
            <a:br>
              <a:rPr lang="en-US" b="1" i="0" dirty="0">
                <a:effectLst/>
                <a:latin typeface="-apple-system"/>
              </a:rPr>
            </a:br>
            <a:r>
              <a:rPr lang="en-US" b="1" i="0" dirty="0">
                <a:effectLst/>
                <a:latin typeface="-apple-system"/>
              </a:rPr>
              <a:t>10. Temppeliaukio Church </a:t>
            </a:r>
            <a:endParaRPr lang="en-US" b="1"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0241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96101-0565-49BB-941D-4548677C20A5}"/>
              </a:ext>
            </a:extLst>
          </p:cNvPr>
          <p:cNvSpPr>
            <a:spLocks noGrp="1"/>
          </p:cNvSpPr>
          <p:nvPr>
            <p:ph type="title"/>
          </p:nvPr>
        </p:nvSpPr>
        <p:spPr>
          <a:xfrm>
            <a:off x="204412" y="203108"/>
            <a:ext cx="11502313" cy="1029791"/>
          </a:xfrm>
        </p:spPr>
        <p:txBody>
          <a:bodyPr>
            <a:noAutofit/>
          </a:bodyPr>
          <a:lstStyle/>
          <a:p>
            <a:r>
              <a:rPr lang="fi-FI" i="0" dirty="0" err="1">
                <a:solidFill>
                  <a:schemeClr val="accent1">
                    <a:lumMod val="50000"/>
                  </a:schemeClr>
                </a:solidFill>
                <a:latin typeface="Calibri" panose="020F0502020204030204" pitchFamily="34" charset="0"/>
                <a:cs typeface="Calibri" panose="020F0502020204030204" pitchFamily="34" charset="0"/>
              </a:rPr>
              <a:t>Assignment</a:t>
            </a:r>
            <a:r>
              <a:rPr lang="fi-FI" i="0" dirty="0">
                <a:solidFill>
                  <a:schemeClr val="accent1">
                    <a:lumMod val="50000"/>
                  </a:schemeClr>
                </a:solidFill>
                <a:latin typeface="Calibri" panose="020F0502020204030204" pitchFamily="34" charset="0"/>
                <a:cs typeface="Calibri" panose="020F0502020204030204" pitchFamily="34" charset="0"/>
              </a:rPr>
              <a:t> 2: City Tour </a:t>
            </a:r>
            <a:r>
              <a:rPr lang="fi-FI" i="0" dirty="0" err="1">
                <a:solidFill>
                  <a:schemeClr val="accent1">
                    <a:lumMod val="50000"/>
                  </a:schemeClr>
                </a:solidFill>
                <a:latin typeface="Calibri" panose="020F0502020204030204" pitchFamily="34" charset="0"/>
                <a:cs typeface="Calibri" panose="020F0502020204030204" pitchFamily="34" charset="0"/>
              </a:rPr>
              <a:t>due</a:t>
            </a:r>
            <a:r>
              <a:rPr lang="fi-FI" i="0" dirty="0">
                <a:solidFill>
                  <a:schemeClr val="accent1">
                    <a:lumMod val="50000"/>
                  </a:schemeClr>
                </a:solidFill>
                <a:latin typeface="Calibri" panose="020F0502020204030204" pitchFamily="34" charset="0"/>
                <a:cs typeface="Calibri" panose="020F0502020204030204" pitchFamily="34" charset="0"/>
              </a:rPr>
              <a:t> 25.6.</a:t>
            </a:r>
          </a:p>
        </p:txBody>
      </p:sp>
      <p:sp>
        <p:nvSpPr>
          <p:cNvPr id="3" name="Content Placeholder 2">
            <a:extLst>
              <a:ext uri="{FF2B5EF4-FFF2-40B4-BE49-F238E27FC236}">
                <a16:creationId xmlns:a16="http://schemas.microsoft.com/office/drawing/2014/main" id="{04182148-7677-4593-862C-EBF5A57E5E20}"/>
              </a:ext>
            </a:extLst>
          </p:cNvPr>
          <p:cNvSpPr>
            <a:spLocks noGrp="1"/>
          </p:cNvSpPr>
          <p:nvPr>
            <p:ph idx="1"/>
          </p:nvPr>
        </p:nvSpPr>
        <p:spPr>
          <a:xfrm>
            <a:off x="204412" y="1106591"/>
            <a:ext cx="11783174" cy="5342561"/>
          </a:xfrm>
        </p:spPr>
        <p:txBody>
          <a:bodyPr>
            <a:normAutofit/>
          </a:bodyPr>
          <a:lstStyle/>
          <a:p>
            <a:pPr marL="0" indent="0">
              <a:buNone/>
            </a:pPr>
            <a:r>
              <a:rPr lang="en-US" dirty="0">
                <a:latin typeface="Calibri" panose="020F0502020204030204" pitchFamily="34" charset="0"/>
                <a:cs typeface="Calibri" panose="020F0502020204030204" pitchFamily="34" charset="0"/>
              </a:rPr>
              <a:t>Please note:</a:t>
            </a:r>
          </a:p>
          <a:p>
            <a:pPr marL="0" indent="0">
              <a:buNone/>
            </a:pPr>
            <a:endParaRPr lang="en-US" dirty="0">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Answer the questions directly in the quiz session </a:t>
            </a:r>
          </a:p>
          <a:p>
            <a:pPr marL="0" indent="0">
              <a:buNone/>
            </a:pPr>
            <a:r>
              <a:rPr lang="en-US" dirty="0">
                <a:latin typeface="Calibri" panose="020F0502020204030204" pitchFamily="34" charset="0"/>
                <a:cs typeface="Calibri" panose="020F0502020204030204" pitchFamily="34" charset="0"/>
              </a:rPr>
              <a:t>(+ upload your photos, if you can)</a:t>
            </a:r>
          </a:p>
          <a:p>
            <a:pPr marL="0" indent="0">
              <a:buNone/>
            </a:pPr>
            <a:endParaRPr lang="en-US" dirty="0">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If not: upload your photos-&gt; Submit your city tour here (assignment box)</a:t>
            </a:r>
          </a:p>
        </p:txBody>
      </p:sp>
    </p:spTree>
    <p:extLst>
      <p:ext uri="{BB962C8B-B14F-4D97-AF65-F5344CB8AC3E}">
        <p14:creationId xmlns:p14="http://schemas.microsoft.com/office/powerpoint/2010/main" val="432389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96101-0565-49BB-941D-4548677C20A5}"/>
              </a:ext>
            </a:extLst>
          </p:cNvPr>
          <p:cNvSpPr>
            <a:spLocks noGrp="1"/>
          </p:cNvSpPr>
          <p:nvPr>
            <p:ph type="title"/>
          </p:nvPr>
        </p:nvSpPr>
        <p:spPr>
          <a:xfrm>
            <a:off x="838200" y="760560"/>
            <a:ext cx="10515600" cy="1325563"/>
          </a:xfrm>
        </p:spPr>
        <p:txBody>
          <a:bodyPr>
            <a:noAutofit/>
          </a:bodyPr>
          <a:lstStyle/>
          <a:p>
            <a:r>
              <a:rPr lang="en-US" sz="5400" i="0" dirty="0">
                <a:latin typeface="Calibri" panose="020F0502020204030204" pitchFamily="34" charset="0"/>
                <a:cs typeface="Calibri" panose="020F0502020204030204" pitchFamily="34" charset="0"/>
              </a:rPr>
              <a:t>Lesson 4</a:t>
            </a:r>
            <a:r>
              <a:rPr lang="en-US" sz="5400" dirty="0">
                <a:latin typeface="Calibri" panose="020F0502020204030204" pitchFamily="34" charset="0"/>
                <a:cs typeface="Calibri" panose="020F0502020204030204" pitchFamily="34" charset="0"/>
              </a:rPr>
              <a:t>: Finnish society and education</a:t>
            </a:r>
            <a:br>
              <a:rPr lang="en-US" sz="5400" b="1" i="0" dirty="0">
                <a:solidFill>
                  <a:schemeClr val="accent1">
                    <a:lumMod val="50000"/>
                  </a:schemeClr>
                </a:solidFill>
                <a:latin typeface="Calibri" panose="020F0502020204030204" pitchFamily="34" charset="0"/>
                <a:cs typeface="Calibri" panose="020F0502020204030204" pitchFamily="34" charset="0"/>
              </a:rPr>
            </a:br>
            <a:endParaRPr lang="fi-FI" sz="5400" i="0" dirty="0">
              <a:solidFill>
                <a:schemeClr val="accent1">
                  <a:lumMod val="50000"/>
                </a:schemeClr>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04182148-7677-4593-862C-EBF5A57E5E20}"/>
              </a:ext>
            </a:extLst>
          </p:cNvPr>
          <p:cNvSpPr>
            <a:spLocks noGrp="1"/>
          </p:cNvSpPr>
          <p:nvPr>
            <p:ph idx="1"/>
          </p:nvPr>
        </p:nvSpPr>
        <p:spPr>
          <a:xfrm>
            <a:off x="1009650" y="2573518"/>
            <a:ext cx="10344150" cy="4504811"/>
          </a:xfrm>
        </p:spPr>
        <p:txBody>
          <a:bodyPr>
            <a:normAutofit/>
          </a:bodyPr>
          <a:lstStyle/>
          <a:p>
            <a:pPr marL="0" indent="0">
              <a:buNone/>
            </a:pPr>
            <a:r>
              <a:rPr lang="en-US" b="1" dirty="0">
                <a:latin typeface="Calibri" panose="020F0502020204030204" pitchFamily="34" charset="0"/>
                <a:cs typeface="Calibri" panose="020F0502020204030204" pitchFamily="34" charset="0"/>
              </a:rPr>
              <a:t>Today</a:t>
            </a:r>
            <a:r>
              <a:rPr lang="en-US" dirty="0">
                <a:latin typeface="Calibri" panose="020F0502020204030204" pitchFamily="34" charset="0"/>
                <a:cs typeface="Calibri" panose="020F0502020204030204" pitchFamily="34" charset="0"/>
              </a:rPr>
              <a:t> we will discuss..</a:t>
            </a:r>
          </a:p>
          <a:p>
            <a:pPr marL="0" indent="0">
              <a:buNone/>
            </a:pPr>
            <a:endParaRPr lang="en-US" dirty="0">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 Finland as the happiest country in the world</a:t>
            </a:r>
          </a:p>
          <a:p>
            <a:pPr marL="0" indent="0">
              <a:buNone/>
            </a:pPr>
            <a:r>
              <a:rPr lang="en-US" dirty="0">
                <a:latin typeface="Calibri" panose="020F0502020204030204" pitchFamily="34" charset="0"/>
                <a:cs typeface="Calibri" panose="020F0502020204030204" pitchFamily="34" charset="0"/>
              </a:rPr>
              <a:t>… Finnish education</a:t>
            </a:r>
          </a:p>
        </p:txBody>
      </p:sp>
    </p:spTree>
    <p:extLst>
      <p:ext uri="{BB962C8B-B14F-4D97-AF65-F5344CB8AC3E}">
        <p14:creationId xmlns:p14="http://schemas.microsoft.com/office/powerpoint/2010/main" val="552345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738" y="0"/>
            <a:ext cx="10515600" cy="1325563"/>
          </a:xfrm>
        </p:spPr>
        <p:txBody>
          <a:bodyPr>
            <a:normAutofit/>
          </a:bodyPr>
          <a:lstStyle/>
          <a:p>
            <a:r>
              <a:rPr lang="en-US" sz="5400" b="1" i="0" dirty="0"/>
              <a:t>Finland – a welfare system </a:t>
            </a:r>
            <a:endParaRPr lang="fi-FI" sz="5400" b="1" i="0" dirty="0"/>
          </a:p>
        </p:txBody>
      </p:sp>
      <p:sp>
        <p:nvSpPr>
          <p:cNvPr id="6" name="Content Placeholder 2">
            <a:extLst>
              <a:ext uri="{FF2B5EF4-FFF2-40B4-BE49-F238E27FC236}">
                <a16:creationId xmlns:a16="http://schemas.microsoft.com/office/drawing/2014/main" id="{3826EF23-1382-4EE9-A382-731C66A255ED}"/>
              </a:ext>
            </a:extLst>
          </p:cNvPr>
          <p:cNvSpPr>
            <a:spLocks noGrp="1"/>
          </p:cNvSpPr>
          <p:nvPr>
            <p:ph idx="1"/>
          </p:nvPr>
        </p:nvSpPr>
        <p:spPr>
          <a:xfrm>
            <a:off x="351146" y="1545996"/>
            <a:ext cx="8538330" cy="5158451"/>
          </a:xfrm>
        </p:spPr>
        <p:txBody>
          <a:bodyPr>
            <a:normAutofit/>
          </a:bodyPr>
          <a:lstStyle/>
          <a:p>
            <a:pPr>
              <a:lnSpc>
                <a:spcPct val="90000"/>
              </a:lnSpc>
            </a:pPr>
            <a:r>
              <a:rPr lang="en-US" sz="2200" dirty="0"/>
              <a:t>First steps into building Finland a Nordic welfare system were taken after 1952 when Finland paid the last war reparations to the Soviet Union </a:t>
            </a:r>
          </a:p>
          <a:p>
            <a:pPr>
              <a:lnSpc>
                <a:spcPct val="90000"/>
              </a:lnSpc>
            </a:pPr>
            <a:r>
              <a:rPr lang="en-US" sz="2200" dirty="0"/>
              <a:t>The economy started to grow, and the state began to collect more taxes </a:t>
            </a:r>
          </a:p>
          <a:p>
            <a:pPr>
              <a:lnSpc>
                <a:spcPct val="90000"/>
              </a:lnSpc>
            </a:pPr>
            <a:r>
              <a:rPr lang="en-US" sz="2200" dirty="0"/>
              <a:t>What is a Nordic welfare system?</a:t>
            </a:r>
          </a:p>
          <a:p>
            <a:pPr lvl="1"/>
            <a:r>
              <a:rPr lang="en-US" sz="1800" dirty="0"/>
              <a:t>The state evens income differences with progressive taxation</a:t>
            </a:r>
          </a:p>
          <a:p>
            <a:pPr lvl="1"/>
            <a:r>
              <a:rPr lang="en-US" sz="1800" dirty="0"/>
              <a:t> The state secures sufficient income and basic services, such as health care and education, to everyone </a:t>
            </a:r>
          </a:p>
          <a:p>
            <a:pPr>
              <a:lnSpc>
                <a:spcPct val="90000"/>
              </a:lnSpc>
            </a:pPr>
            <a:r>
              <a:rPr lang="en-US" sz="2200" dirty="0"/>
              <a:t>Some major steps that have strengthened the welfare system:</a:t>
            </a:r>
          </a:p>
          <a:p>
            <a:pPr lvl="1"/>
            <a:r>
              <a:rPr lang="en-US" sz="1800" dirty="0"/>
              <a:t>Health insurance to all in the 1960s</a:t>
            </a:r>
          </a:p>
          <a:p>
            <a:pPr lvl="1"/>
            <a:r>
              <a:rPr lang="en-US" sz="1800" dirty="0"/>
              <a:t>Free education to all in the 1970s</a:t>
            </a:r>
          </a:p>
          <a:p>
            <a:pPr lvl="1"/>
            <a:r>
              <a:rPr lang="en-US" sz="1800" dirty="0"/>
              <a:t>Daycare place to all children in the 1970s </a:t>
            </a:r>
            <a:r>
              <a:rPr lang="en-US" sz="1800" dirty="0">
                <a:sym typeface="Wingdings" panose="05000000000000000000" pitchFamily="2" charset="2"/>
              </a:rPr>
              <a:t> this allowed women to more easily take part or return to working life; </a:t>
            </a:r>
            <a:r>
              <a:rPr lang="en-US" sz="1800" b="1" dirty="0">
                <a:hlinkClick r:id="rId2"/>
              </a:rPr>
              <a:t>How has Gender Equality Shaped Finland?</a:t>
            </a:r>
            <a:endParaRPr lang="en-US" sz="1800" dirty="0"/>
          </a:p>
          <a:p>
            <a:pPr>
              <a:lnSpc>
                <a:spcPct val="90000"/>
              </a:lnSpc>
            </a:pPr>
            <a:r>
              <a:rPr lang="en-US" sz="2200" dirty="0"/>
              <a:t>Politics nowadays: lighter taxation in certain areas, a growing private sector</a:t>
            </a:r>
          </a:p>
        </p:txBody>
      </p:sp>
      <p:pic>
        <p:nvPicPr>
          <p:cNvPr id="3" name="Picture 2">
            <a:extLst>
              <a:ext uri="{FF2B5EF4-FFF2-40B4-BE49-F238E27FC236}">
                <a16:creationId xmlns:a16="http://schemas.microsoft.com/office/drawing/2014/main" id="{949D201E-DFA5-4E33-A455-4F4616160C9F}"/>
              </a:ext>
            </a:extLst>
          </p:cNvPr>
          <p:cNvPicPr>
            <a:picLocks noChangeAspect="1"/>
          </p:cNvPicPr>
          <p:nvPr/>
        </p:nvPicPr>
        <p:blipFill>
          <a:blip r:embed="rId3"/>
          <a:stretch>
            <a:fillRect/>
          </a:stretch>
        </p:blipFill>
        <p:spPr>
          <a:xfrm>
            <a:off x="9237485" y="1906570"/>
            <a:ext cx="2603369" cy="3905054"/>
          </a:xfrm>
          <a:prstGeom prst="rect">
            <a:avLst/>
          </a:prstGeom>
        </p:spPr>
      </p:pic>
    </p:spTree>
    <p:extLst>
      <p:ext uri="{BB962C8B-B14F-4D97-AF65-F5344CB8AC3E}">
        <p14:creationId xmlns:p14="http://schemas.microsoft.com/office/powerpoint/2010/main" val="291157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fade">
                                      <p:cBhvr>
                                        <p:cTn id="20" dur="500"/>
                                        <p:tgtEl>
                                          <p:spTgt spid="6">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fade">
                                      <p:cBhvr>
                                        <p:cTn id="28" dur="500"/>
                                        <p:tgtEl>
                                          <p:spTgt spid="6">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fade">
                                      <p:cBhvr>
                                        <p:cTn id="31" dur="500"/>
                                        <p:tgtEl>
                                          <p:spTgt spid="6">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xEl>
                                              <p:pRg st="7" end="7"/>
                                            </p:txEl>
                                          </p:spTgt>
                                        </p:tgtEl>
                                        <p:attrNameLst>
                                          <p:attrName>style.visibility</p:attrName>
                                        </p:attrNameLst>
                                      </p:cBhvr>
                                      <p:to>
                                        <p:strVal val="visible"/>
                                      </p:to>
                                    </p:set>
                                    <p:animEffect transition="in" filter="fade">
                                      <p:cBhvr>
                                        <p:cTn id="34" dur="500"/>
                                        <p:tgtEl>
                                          <p:spTgt spid="6">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Effect transition="in" filter="fade">
                                      <p:cBhvr>
                                        <p:cTn id="37" dur="500"/>
                                        <p:tgtEl>
                                          <p:spTgt spid="6">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9" end="9"/>
                                            </p:txEl>
                                          </p:spTgt>
                                        </p:tgtEl>
                                        <p:attrNameLst>
                                          <p:attrName>style.visibility</p:attrName>
                                        </p:attrNameLst>
                                      </p:cBhvr>
                                      <p:to>
                                        <p:strVal val="visible"/>
                                      </p:to>
                                    </p:set>
                                    <p:animEffect transition="in" filter="fade">
                                      <p:cBhvr>
                                        <p:cTn id="42"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91347" y="1682459"/>
            <a:ext cx="6532430" cy="4436609"/>
          </a:xfrm>
          <a:prstGeom prst="rect">
            <a:avLst/>
          </a:prstGeom>
        </p:spPr>
      </p:pic>
      <p:sp>
        <p:nvSpPr>
          <p:cNvPr id="5" name="TextBox 4"/>
          <p:cNvSpPr txBox="1"/>
          <p:nvPr/>
        </p:nvSpPr>
        <p:spPr>
          <a:xfrm>
            <a:off x="7378495" y="2531157"/>
            <a:ext cx="3679147" cy="2739211"/>
          </a:xfrm>
          <a:prstGeom prst="rect">
            <a:avLst/>
          </a:prstGeom>
          <a:noFill/>
        </p:spPr>
        <p:txBody>
          <a:bodyPr wrap="square" rtlCol="0">
            <a:spAutoFit/>
          </a:bodyPr>
          <a:lstStyle/>
          <a:p>
            <a:r>
              <a:rPr lang="en-US" sz="2400" b="1" dirty="0" err="1"/>
              <a:t>Äitiyspakkaus</a:t>
            </a:r>
            <a:br>
              <a:rPr lang="en-US" sz="2400" b="1" dirty="0"/>
            </a:br>
            <a:r>
              <a:rPr lang="en-US" sz="2400" i="1" dirty="0"/>
              <a:t>maternity package</a:t>
            </a:r>
          </a:p>
          <a:p>
            <a:endParaRPr lang="en-US" sz="2400" dirty="0"/>
          </a:p>
          <a:p>
            <a:r>
              <a:rPr lang="en-US" sz="2000" b="1" dirty="0"/>
              <a:t>1937</a:t>
            </a:r>
            <a:r>
              <a:rPr lang="en-US" sz="2000" dirty="0"/>
              <a:t> to disadvantaged mothers (to bring them into social security system)</a:t>
            </a:r>
          </a:p>
          <a:p>
            <a:endParaRPr lang="en-US" sz="2000" dirty="0"/>
          </a:p>
          <a:p>
            <a:r>
              <a:rPr lang="en-US" sz="2000" b="1" dirty="0"/>
              <a:t>1949</a:t>
            </a:r>
            <a:r>
              <a:rPr lang="en-US" sz="2000" dirty="0"/>
              <a:t> to all mothers </a:t>
            </a:r>
            <a:endParaRPr lang="fi-FI" sz="2000" dirty="0"/>
          </a:p>
        </p:txBody>
      </p:sp>
      <p:sp>
        <p:nvSpPr>
          <p:cNvPr id="7" name="Title 1">
            <a:extLst>
              <a:ext uri="{FF2B5EF4-FFF2-40B4-BE49-F238E27FC236}">
                <a16:creationId xmlns:a16="http://schemas.microsoft.com/office/drawing/2014/main" id="{5F2B5EB8-C0CE-45FB-B325-5F34172F3D3D}"/>
              </a:ext>
            </a:extLst>
          </p:cNvPr>
          <p:cNvSpPr txBox="1">
            <a:spLocks/>
          </p:cNvSpPr>
          <p:nvPr/>
        </p:nvSpPr>
        <p:spPr>
          <a:xfrm>
            <a:off x="253738"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t>Finland – a welfare system </a:t>
            </a:r>
            <a:endParaRPr lang="fi-FI" sz="5400" b="1" dirty="0"/>
          </a:p>
        </p:txBody>
      </p:sp>
    </p:spTree>
    <p:extLst>
      <p:ext uri="{BB962C8B-B14F-4D97-AF65-F5344CB8AC3E}">
        <p14:creationId xmlns:p14="http://schemas.microsoft.com/office/powerpoint/2010/main" val="374886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2259</TotalTime>
  <Words>1853</Words>
  <Application>Microsoft Office PowerPoint</Application>
  <PresentationFormat>Widescreen</PresentationFormat>
  <Paragraphs>160</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Abadi</vt:lpstr>
      <vt:lpstr>Abadi Extra Light</vt:lpstr>
      <vt:lpstr>-apple-system</vt:lpstr>
      <vt:lpstr>Arial</vt:lpstr>
      <vt:lpstr>Calibri</vt:lpstr>
      <vt:lpstr>Calibri Light</vt:lpstr>
      <vt:lpstr>Georgia</vt:lpstr>
      <vt:lpstr>Office Theme</vt:lpstr>
      <vt:lpstr> Get to know Finland </vt:lpstr>
      <vt:lpstr>Assignment 1: Presentation due 19.6.  </vt:lpstr>
      <vt:lpstr>Assignment 3: Cross-Cultural journal due 20.6.</vt:lpstr>
      <vt:lpstr>Assignment 2: City Tour due 25.6.</vt:lpstr>
      <vt:lpstr>Assignment 2: City Tour due 25.2.</vt:lpstr>
      <vt:lpstr>Assignment 2: City Tour due 25.6.</vt:lpstr>
      <vt:lpstr>Lesson 4: Finnish society and education </vt:lpstr>
      <vt:lpstr>Finland – a welfare system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FINNISH EDUCATION</vt:lpstr>
      <vt:lpstr>Finnish education </vt:lpstr>
      <vt:lpstr>Finnish education</vt:lpstr>
      <vt:lpstr>Finnish education</vt:lpstr>
      <vt:lpstr>PowerPoint Presentation</vt:lpstr>
      <vt:lpstr>Finnish education:  Top 5</vt:lpstr>
      <vt:lpstr>Pre-tasks for lesson 5 </vt:lpstr>
      <vt:lpstr>Hyvää loppuviikkoa!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Lc-7009  Get to know finland</dc:title>
  <dc:creator>Helkiö Noora</dc:creator>
  <cp:lastModifiedBy>Keränen Anja</cp:lastModifiedBy>
  <cp:revision>35</cp:revision>
  <cp:lastPrinted>2022-06-17T08:57:58Z</cp:lastPrinted>
  <dcterms:created xsi:type="dcterms:W3CDTF">2021-09-01T08:59:21Z</dcterms:created>
  <dcterms:modified xsi:type="dcterms:W3CDTF">2023-06-13T07:57:20Z</dcterms:modified>
</cp:coreProperties>
</file>