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59" r:id="rId1"/>
  </p:sldMasterIdLst>
  <p:notesMasterIdLst>
    <p:notesMasterId r:id="rId5"/>
  </p:notesMasterIdLst>
  <p:sldIdLst>
    <p:sldId id="256" r:id="rId2"/>
    <p:sldId id="312" r:id="rId3"/>
    <p:sldId id="325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00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77D0E7C-C5A2-49BC-88D4-5B52B66841BB}">
  <a:tblStyle styleId="{377D0E7C-C5A2-49BC-88D4-5B52B66841BB}" styleName="Table_0"/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8" autoAdjust="0"/>
    <p:restoredTop sz="94599"/>
  </p:normalViewPr>
  <p:slideViewPr>
    <p:cSldViewPr snapToGrid="0">
      <p:cViewPr varScale="1">
        <p:scale>
          <a:sx n="64" d="100"/>
          <a:sy n="64" d="100"/>
        </p:scale>
        <p:origin x="160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6688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493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0" y="2095500"/>
            <a:ext cx="12192000" cy="2971799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/>
          <p:nvPr/>
        </p:nvSpPr>
        <p:spPr>
          <a:xfrm>
            <a:off x="134975" y="2581708"/>
            <a:ext cx="10486200" cy="1631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8000" i="0" u="none" strike="noStrike" cap="none" dirty="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rPr>
              <a:t>PRODUCT SUSTAINABIL</a:t>
            </a:r>
            <a:r>
              <a:rPr lang="fi-FI" sz="8000" dirty="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rPr>
              <a:t>I</a:t>
            </a:r>
            <a:r>
              <a:rPr lang="fi-FI" sz="8000" i="0" u="none" strike="noStrike" cap="none" dirty="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rPr>
              <a:t>TY</a:t>
            </a: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660173"/>
            <a:ext cx="2755900" cy="119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31500" y="5588000"/>
            <a:ext cx="1270000" cy="127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" name="Shape 88"/>
          <p:cNvCxnSpPr/>
          <p:nvPr/>
        </p:nvCxnSpPr>
        <p:spPr>
          <a:xfrm rot="10800000" flipH="1">
            <a:off x="0" y="3842296"/>
            <a:ext cx="12192000" cy="13447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"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165060" y="609240"/>
            <a:ext cx="9957400" cy="65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4000" b="1" dirty="0" smtClean="0">
                <a:latin typeface="Fjalla One"/>
                <a:ea typeface="Fjalla One"/>
                <a:cs typeface="Fjalla One"/>
                <a:sym typeface="Fjalla One"/>
              </a:rPr>
              <a:t>PRESENTATIONS</a:t>
            </a:r>
            <a:endParaRPr lang="fi-FI" sz="4000" b="1" dirty="0"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0" y="5816600"/>
            <a:ext cx="12192000" cy="165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036067"/>
            <a:ext cx="1803300" cy="783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28400" y="6074167"/>
            <a:ext cx="673200" cy="6732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300348" y="1472540"/>
            <a:ext cx="895993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Sticking </a:t>
            </a:r>
            <a:r>
              <a:rPr lang="en-US" dirty="0" smtClean="0"/>
              <a:t>in the given schedule (= practicing)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Having &amp; showing clear structure</a:t>
            </a:r>
          </a:p>
          <a:p>
            <a:endParaRPr lang="en-US" dirty="0"/>
          </a:p>
          <a:p>
            <a:r>
              <a:rPr lang="en-US" dirty="0" err="1" smtClean="0"/>
              <a:t>Donts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Avoid any </a:t>
            </a:r>
            <a:r>
              <a:rPr lang="en-US" b="1" dirty="0" smtClean="0"/>
              <a:t>extra </a:t>
            </a:r>
            <a:r>
              <a:rPr lang="en-US" dirty="0" smtClean="0"/>
              <a:t>material: </a:t>
            </a:r>
            <a:r>
              <a:rPr lang="en-US" dirty="0" smtClean="0"/>
              <a:t>use text</a:t>
            </a:r>
            <a:r>
              <a:rPr lang="en-US" dirty="0"/>
              <a:t> </a:t>
            </a:r>
            <a:r>
              <a:rPr lang="en-US" dirty="0" smtClean="0"/>
              <a:t>&amp;</a:t>
            </a:r>
            <a:r>
              <a:rPr lang="en-US" dirty="0" smtClean="0"/>
              <a:t> visuals, which support your message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Avoid reading directly from paper / phone </a:t>
            </a:r>
            <a:r>
              <a:rPr lang="en-US" dirty="0" smtClean="0"/>
              <a:t>(=practice)</a:t>
            </a:r>
            <a:endParaRPr lang="fi-FI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3504" y="2586460"/>
            <a:ext cx="2076766" cy="124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17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165060" y="609240"/>
            <a:ext cx="9957400" cy="65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4000" b="1" dirty="0" smtClean="0">
                <a:latin typeface="Fjalla One"/>
                <a:ea typeface="Fjalla One"/>
                <a:cs typeface="Fjalla One"/>
                <a:sym typeface="Fjalla One"/>
              </a:rPr>
              <a:t>REPORTS</a:t>
            </a:r>
            <a:endParaRPr lang="fi-FI" sz="4000" b="1" dirty="0"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0" y="5816600"/>
            <a:ext cx="12192000" cy="165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036067"/>
            <a:ext cx="1803300" cy="783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28400" y="6074167"/>
            <a:ext cx="673200" cy="6732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300348" y="1472540"/>
            <a:ext cx="89599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Present your team and task title at the first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Put contents and reference list at separate pages (2</a:t>
            </a:r>
            <a:r>
              <a:rPr lang="en-US" baseline="30000" dirty="0" smtClean="0"/>
              <a:t>nd</a:t>
            </a:r>
            <a:r>
              <a:rPr lang="en-US" dirty="0" smtClean="0"/>
              <a:t> and the last one)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Connect  references in the relevant points in the text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State clearly if the studied criteria(s) can / can not be applied for your product</a:t>
            </a:r>
          </a:p>
          <a:p>
            <a:endParaRPr lang="en-US" dirty="0"/>
          </a:p>
          <a:p>
            <a:r>
              <a:rPr lang="en-US" dirty="0" err="1" smtClean="0"/>
              <a:t>Donts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 not use figures/tables without linking them clearly in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 not copy-paste text as such</a:t>
            </a:r>
          </a:p>
          <a:p>
            <a:r>
              <a:rPr lang="en-US" dirty="0" smtClean="0"/>
              <a:t> </a:t>
            </a:r>
            <a:endParaRPr lang="fi-FI" dirty="0"/>
          </a:p>
        </p:txBody>
      </p:sp>
      <p:sp>
        <p:nvSpPr>
          <p:cNvPr id="2" name="TextBox 1"/>
          <p:cNvSpPr txBox="1"/>
          <p:nvPr/>
        </p:nvSpPr>
        <p:spPr>
          <a:xfrm>
            <a:off x="8116125" y="643749"/>
            <a:ext cx="3770416" cy="2677656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…(ECCP</a:t>
            </a:r>
            <a:r>
              <a:rPr lang="en-US" dirty="0"/>
              <a:t>) as one of the products with the highest potential for cost-effective reduction of greenhouse gas emissions (CO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</a:rPr>
              <a:t>[1]</a:t>
            </a:r>
            <a:r>
              <a:rPr lang="en-US" dirty="0"/>
              <a:t>. It was estimated that energy efficient lighting products have a potential to reduce CO</a:t>
            </a:r>
            <a:r>
              <a:rPr lang="en-US" baseline="-25000" dirty="0"/>
              <a:t>2</a:t>
            </a:r>
            <a:r>
              <a:rPr lang="en-US" dirty="0"/>
              <a:t> emissions in Europe by 12 million </a:t>
            </a:r>
            <a:r>
              <a:rPr lang="en-US" dirty="0" err="1"/>
              <a:t>tonnes</a:t>
            </a:r>
            <a:r>
              <a:rPr lang="en-US" dirty="0"/>
              <a:t> and save energy to power nearly 11 million households </a:t>
            </a:r>
            <a:r>
              <a:rPr lang="en-US" dirty="0">
                <a:solidFill>
                  <a:srgbClr val="FF0000"/>
                </a:solidFill>
              </a:rPr>
              <a:t>[2]</a:t>
            </a:r>
            <a:r>
              <a:rPr lang="en-US" dirty="0"/>
              <a:t>. Therefore, a set of targets for energy efficiency related to lighting and other products was introduced in the Energy Efficiency Directive adopted by the European Union </a:t>
            </a:r>
            <a:r>
              <a:rPr lang="en-US" dirty="0" err="1"/>
              <a:t>Commision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[3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en-US" dirty="0" smtClean="0"/>
              <a:t>…</a:t>
            </a: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7984" y="3505256"/>
            <a:ext cx="2856634" cy="25308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496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Mukautettu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5EFA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3648</TotalTime>
  <Words>201</Words>
  <Application>Microsoft Office PowerPoint</Application>
  <PresentationFormat>Widescreen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Fjalla One</vt:lpstr>
      <vt:lpstr>Office-teema</vt:lpstr>
      <vt:lpstr>PowerPoint Presentation</vt:lpstr>
      <vt:lpstr>PRESENTATIONS</vt:lpstr>
      <vt:lpstr>REPORTS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Kähkönen Elina</dc:creator>
  <cp:lastModifiedBy>Kähkönen Elina</cp:lastModifiedBy>
  <cp:revision>105</cp:revision>
  <dcterms:modified xsi:type="dcterms:W3CDTF">2018-10-10T11:28:45Z</dcterms:modified>
</cp:coreProperties>
</file>