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58" r:id="rId4"/>
    <p:sldId id="257" r:id="rId5"/>
    <p:sldId id="259" r:id="rId6"/>
    <p:sldId id="261" r:id="rId7"/>
    <p:sldId id="263" r:id="rId8"/>
    <p:sldId id="262" r:id="rId9"/>
    <p:sldId id="265" r:id="rId10"/>
    <p:sldId id="266" r:id="rId11"/>
    <p:sldId id="267" r:id="rId12"/>
    <p:sldId id="260" r:id="rId13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699"/>
    <a:srgbClr val="753BBD"/>
    <a:srgbClr val="00965E"/>
    <a:srgbClr val="78BE20"/>
    <a:srgbClr val="FFA500"/>
    <a:srgbClr val="FFFFFF"/>
    <a:srgbClr val="EE353B"/>
    <a:srgbClr val="FF0000"/>
    <a:srgbClr val="EF363B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0094" autoAdjust="0"/>
  </p:normalViewPr>
  <p:slideViewPr>
    <p:cSldViewPr snapToGrid="0" snapToObjects="1">
      <p:cViewPr varScale="1">
        <p:scale>
          <a:sx n="136" d="100"/>
          <a:sy n="136" d="100"/>
        </p:scale>
        <p:origin x="9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30"/>
    </p:cViewPr>
  </p:sorterViewPr>
  <p:notesViewPr>
    <p:cSldViewPr snapToGrid="0" snapToObjects="1">
      <p:cViewPr varScale="1">
        <p:scale>
          <a:sx n="58" d="100"/>
          <a:sy n="58" d="100"/>
        </p:scale>
        <p:origin x="30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aaltouniversity" TargetMode="External"/><Relationship Id="rId13" Type="http://schemas.openxmlformats.org/officeDocument/2006/relationships/hyperlink" Target="http://biz.aalto.fi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hyperlink" Target="https://www.facebook.com/aaltobiz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AaltoBIZ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://www.aalto.fi/snapchat/" TargetMode="External"/><Relationship Id="rId4" Type="http://schemas.openxmlformats.org/officeDocument/2006/relationships/hyperlink" Target="https://www.instagram.com/aaltouniversity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BB1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6926" y="1820150"/>
            <a:ext cx="7983471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buNone/>
              <a:defRPr sz="46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6926" y="2857500"/>
            <a:ext cx="7983471" cy="55709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7485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50756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1" y="4526295"/>
            <a:ext cx="1151591" cy="79500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15" userDrawn="1">
          <p15:clr>
            <a:srgbClr val="FBAE40"/>
          </p15:clr>
        </p15:guide>
        <p15:guide id="2" orient="horz" pos="3093" userDrawn="1">
          <p15:clr>
            <a:srgbClr val="FBAE40"/>
          </p15:clr>
        </p15:guide>
        <p15:guide id="3" orient="horz" pos="2821" userDrawn="1">
          <p15:clr>
            <a:srgbClr val="FBAE40"/>
          </p15:clr>
        </p15:guide>
        <p15:guide id="4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Kuvan paikkamerkki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Change</a:t>
            </a:r>
            <a:r>
              <a:rPr lang="fi-FI" dirty="0"/>
              <a:t>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40" y="1497544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100" b="1" smtClean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Your text here</a:t>
            </a:r>
            <a:endParaRPr lang="en-GB" sz="1650" b="1" dirty="0">
              <a:latin typeface="+mn-lt"/>
            </a:endParaRPr>
          </a:p>
          <a:p>
            <a:pPr lvl="0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94400"/>
            <a:ext cx="8497093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1" y="1497543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000" b="1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Your text here</a:t>
            </a:r>
            <a:endParaRPr lang="en-GB" sz="1400" b="1" dirty="0">
              <a:latin typeface="+mn-lt"/>
            </a:endParaRPr>
          </a:p>
          <a:p>
            <a:pPr lvl="0"/>
            <a:endParaRPr lang="en-US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9" y="5105316"/>
            <a:ext cx="1819021" cy="36997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94400"/>
            <a:ext cx="8492400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34257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0" y="5103077"/>
            <a:ext cx="1874670" cy="37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331719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11538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331717"/>
            <a:ext cx="2167128" cy="3457801"/>
          </a:xfrm>
          <a:prstGeom prst="rect">
            <a:avLst/>
          </a:prstGeom>
          <a:solidFill>
            <a:srgbClr val="BB1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94400"/>
            <a:ext cx="8492400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612122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0" y="5103077"/>
            <a:ext cx="1874670" cy="37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9" y="576791"/>
            <a:ext cx="5130403" cy="489082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0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576793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rgbClr val="BB169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0" y="5103077"/>
            <a:ext cx="1874670" cy="37221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94400"/>
            <a:ext cx="8492400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754" y="1457997"/>
            <a:ext cx="954000" cy="954000"/>
          </a:xfrm>
          <a:prstGeom prst="ellipse">
            <a:avLst/>
          </a:prstGeom>
          <a:solidFill>
            <a:srgbClr val="BB1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9879" y="1457997"/>
            <a:ext cx="954000" cy="954000"/>
          </a:xfrm>
          <a:prstGeom prst="ellipse">
            <a:avLst/>
          </a:prstGeom>
          <a:solidFill>
            <a:srgbClr val="BB1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0004" y="1457997"/>
            <a:ext cx="954000" cy="954000"/>
          </a:xfrm>
          <a:prstGeom prst="ellipse">
            <a:avLst/>
          </a:prstGeom>
          <a:solidFill>
            <a:srgbClr val="BB1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20800" y="1457997"/>
            <a:ext cx="954000" cy="954000"/>
          </a:xfrm>
          <a:prstGeom prst="ellipse">
            <a:avLst/>
          </a:prstGeom>
          <a:solidFill>
            <a:srgbClr val="BB1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6931" y="1457997"/>
            <a:ext cx="954000" cy="954000"/>
          </a:xfrm>
          <a:prstGeom prst="ellipse">
            <a:avLst/>
          </a:prstGeom>
          <a:solidFill>
            <a:srgbClr val="BB1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560340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57589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14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57588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575888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57588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0" y="5103077"/>
            <a:ext cx="1874670" cy="37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rgbClr val="BB1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706DB53D-F9F2-4461-AB0C-525DFBA02D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30598" y="3187015"/>
            <a:ext cx="3282804" cy="392960"/>
            <a:chOff x="4484925" y="3824288"/>
            <a:chExt cx="3940431" cy="471680"/>
          </a:xfrm>
        </p:grpSpPr>
        <p:pic>
          <p:nvPicPr>
            <p:cNvPr id="23" name="Picture 17" descr="FB.png">
              <a:hlinkClick r:id="rId2"/>
              <a:extLst>
                <a:ext uri="{FF2B5EF4-FFF2-40B4-BE49-F238E27FC236}">
                  <a16:creationId xmlns:a16="http://schemas.microsoft.com/office/drawing/2014/main" id="{76C1369B-8060-4142-972B-CCD008A87E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24" name="Picture 18" descr="IG.png">
              <a:hlinkClick r:id="rId4"/>
              <a:extLst>
                <a:ext uri="{FF2B5EF4-FFF2-40B4-BE49-F238E27FC236}">
                  <a16:creationId xmlns:a16="http://schemas.microsoft.com/office/drawing/2014/main" id="{CD96FA72-48EA-44E4-96F3-DF9720A979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25" name="Picture 19" descr="Twitter.png">
              <a:hlinkClick r:id="rId6"/>
              <a:extLst>
                <a:ext uri="{FF2B5EF4-FFF2-40B4-BE49-F238E27FC236}">
                  <a16:creationId xmlns:a16="http://schemas.microsoft.com/office/drawing/2014/main" id="{ACBA27BF-3754-4ACD-87E3-6CFFB992C1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26" name="Picture 20" descr="Youtube.png">
              <a:hlinkClick r:id="rId8"/>
              <a:extLst>
                <a:ext uri="{FF2B5EF4-FFF2-40B4-BE49-F238E27FC236}">
                  <a16:creationId xmlns:a16="http://schemas.microsoft.com/office/drawing/2014/main" id="{E191F544-40B2-4C67-A6C1-4569711130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27" name="Picture 21" descr="SC.png">
              <a:hlinkClick r:id="rId10"/>
              <a:extLst>
                <a:ext uri="{FF2B5EF4-FFF2-40B4-BE49-F238E27FC236}">
                  <a16:creationId xmlns:a16="http://schemas.microsoft.com/office/drawing/2014/main" id="{DBBF62A5-6734-40A1-8FE1-F0252A4A42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28" name="Picture 22">
              <a:extLst>
                <a:ext uri="{FF2B5EF4-FFF2-40B4-BE49-F238E27FC236}">
                  <a16:creationId xmlns:a16="http://schemas.microsoft.com/office/drawing/2014/main" id="{28791108-FA61-44E0-869F-85B643C860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29" name="Otsikko 1">
            <a:hlinkClick r:id="rId13"/>
            <a:extLst>
              <a:ext uri="{FF2B5EF4-FFF2-40B4-BE49-F238E27FC236}">
                <a16:creationId xmlns:a16="http://schemas.microsoft.com/office/drawing/2014/main" id="{C38D89E3-54E0-4C74-A44D-9FB38412253C}"/>
              </a:ext>
            </a:extLst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dirty="0" err="1">
                <a:latin typeface="Arial"/>
                <a:cs typeface="Arial"/>
              </a:rPr>
              <a:t>aalto.fi</a:t>
            </a:r>
            <a:endParaRPr lang="fi-FI" sz="1800" dirty="0">
              <a:latin typeface="Arial"/>
              <a:cs typeface="Arial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5D31E-3E32-49BE-A3A9-286B23F141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546224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1" y="371475"/>
            <a:ext cx="1151591" cy="79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11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9" userDrawn="1">
          <p15:clr>
            <a:srgbClr val="FBAE40"/>
          </p15:clr>
        </p15:guide>
        <p15:guide id="2" orient="horz" pos="553" userDrawn="1">
          <p15:clr>
            <a:srgbClr val="FBAE40"/>
          </p15:clr>
        </p15:guide>
        <p15:guide id="3" pos="272" userDrawn="1">
          <p15:clr>
            <a:srgbClr val="FBAE40"/>
          </p15:clr>
        </p15:guide>
        <p15:guide id="4" orient="horz" pos="25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BB1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1183708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54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2166595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95222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291967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619098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endParaRPr lang="en-US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1" y="4526295"/>
            <a:ext cx="1151591" cy="79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94400"/>
            <a:ext cx="8492897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384852"/>
            <a:ext cx="8492897" cy="347514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0" y="5103077"/>
            <a:ext cx="1874670" cy="37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943" userDrawn="1">
          <p15:clr>
            <a:srgbClr val="FBAE40"/>
          </p15:clr>
        </p15:guide>
        <p15:guide id="9" orient="horz" pos="3229" userDrawn="1">
          <p15:clr>
            <a:srgbClr val="FBAE40"/>
          </p15:clr>
        </p15:guide>
        <p15:guide id="10" orient="horz" pos="3433" userDrawn="1">
          <p15:clr>
            <a:srgbClr val="FBAE40"/>
          </p15:clr>
        </p15:guide>
        <p15:guide id="11" pos="18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94400"/>
            <a:ext cx="8492897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384852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249886"/>
            <a:ext cx="8492897" cy="26101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0" y="5103077"/>
            <a:ext cx="1874670" cy="37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84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194400"/>
            <a:ext cx="8492400" cy="10576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497013"/>
            <a:ext cx="4149724" cy="326298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ts val="22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938" y="1497013"/>
            <a:ext cx="4078287" cy="326298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ts val="22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0" y="5103077"/>
            <a:ext cx="1874670" cy="37221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image.</a:t>
            </a:r>
          </a:p>
          <a:p>
            <a:endParaRPr lang="fi-FI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50948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1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1" y="194400"/>
            <a:ext cx="4052221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0" y="5103077"/>
            <a:ext cx="1874670" cy="37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BB1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05498" y="0"/>
            <a:ext cx="4638503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endParaRPr lang="en-US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019619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Mauris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vitae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arcu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vitae, consectetuer et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9" y="5105316"/>
            <a:ext cx="1819021" cy="3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29" userDrawn="1">
          <p15:clr>
            <a:srgbClr val="FBAE40"/>
          </p15:clr>
        </p15:guide>
        <p15:guide id="2" orient="horz" pos="3433" userDrawn="1">
          <p15:clr>
            <a:srgbClr val="FBAE40"/>
          </p15:clr>
        </p15:guide>
        <p15:guide id="3" pos="18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rgbClr val="BB1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69823" y="1954917"/>
            <a:ext cx="8147667" cy="2128568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9" y="5105316"/>
            <a:ext cx="1819021" cy="3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576793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rgbClr val="BB169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76792"/>
            <a:ext cx="5130402" cy="4157712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sem. </a:t>
            </a:r>
            <a:r>
              <a:rPr lang="en-US" dirty="0" err="1"/>
              <a:t>Quisque</a:t>
            </a:r>
            <a:r>
              <a:rPr lang="en-US" dirty="0"/>
              <a:t> ligula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vitae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vitae, </a:t>
            </a:r>
            <a:r>
              <a:rPr lang="en-US" dirty="0" err="1"/>
              <a:t>consectetuer</a:t>
            </a:r>
            <a:r>
              <a:rPr lang="en-US" dirty="0"/>
              <a:t> et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magna </a:t>
            </a:r>
            <a:r>
              <a:rPr lang="en-US" dirty="0" err="1"/>
              <a:t>condimentum</a:t>
            </a:r>
            <a:r>
              <a:rPr lang="en-US" dirty="0"/>
              <a:t> vel. 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0" y="5103077"/>
            <a:ext cx="1874670" cy="37221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872D864F-ABAF-554D-9789-A85A8B9B2E3D}" type="datetimeFigureOut">
              <a:rPr lang="en-US" smtClean="0"/>
              <a:pPr/>
              <a:t>8/28/2020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14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9" r:id="rId14"/>
    <p:sldLayoutId id="214748371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84DBEC-C2A6-0742-B275-0D9EE77A1CF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Task 1: Return of energy investment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B0608-E787-7743-A629-9E6575CE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Topic: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9EB69-DF9A-454C-95DE-4EF52405605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5872030" y="4235117"/>
            <a:ext cx="2464025" cy="327132"/>
          </a:xfrm>
        </p:spPr>
        <p:txBody>
          <a:bodyPr/>
          <a:lstStyle/>
          <a:p>
            <a:r>
              <a:rPr lang="en-US" dirty="0"/>
              <a:t>Team member 1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B4FD6-0E9C-8A48-A32B-DFA8E7E0C1C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872030" y="4562249"/>
            <a:ext cx="2464025" cy="327132"/>
          </a:xfrm>
        </p:spPr>
        <p:txBody>
          <a:bodyPr/>
          <a:lstStyle/>
          <a:p>
            <a:r>
              <a:rPr lang="en-US" dirty="0"/>
              <a:t>Team member 2</a:t>
            </a:r>
            <a:endParaRPr lang="fi-FI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B5B4FD6-0E9C-8A48-A32B-DFA8E7E0C1C7}"/>
              </a:ext>
            </a:extLst>
          </p:cNvPr>
          <p:cNvSpPr txBox="1">
            <a:spLocks/>
          </p:cNvSpPr>
          <p:nvPr/>
        </p:nvSpPr>
        <p:spPr>
          <a:xfrm>
            <a:off x="5872030" y="4889381"/>
            <a:ext cx="2464025" cy="32713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350" b="1" i="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Team member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815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Formulas used in calculations 2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If needed (delete if you do not need)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9995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Result 2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If needed (delete if you do not need)</a:t>
            </a:r>
          </a:p>
          <a:p>
            <a:r>
              <a:rPr lang="en-US" dirty="0"/>
              <a:t>Reflect between the result 1 and 2, are the assumption now better? If needed, prepare a third iteration.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5604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456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/>
              <a:t>Instruction slide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Remove this after you have completed the task</a:t>
            </a:r>
          </a:p>
          <a:p>
            <a:r>
              <a:rPr lang="en-US" dirty="0"/>
              <a:t>The idea of this iterative assignment is to:</a:t>
            </a:r>
          </a:p>
          <a:p>
            <a:r>
              <a:rPr lang="en-US" dirty="0"/>
              <a:t>	- Describe all the initial assumption that your team had</a:t>
            </a:r>
          </a:p>
          <a:p>
            <a:r>
              <a:rPr lang="en-US" dirty="0"/>
              <a:t>	- Try to find information (and formulas) to complete the task</a:t>
            </a:r>
          </a:p>
          <a:p>
            <a:r>
              <a:rPr lang="en-US" dirty="0"/>
              <a:t>	- DO NOT change your assumption 1 slide if you found out 	that they were not correct, but use new slides (assumption 2 	-&gt;) to show how did you changed the assumptions</a:t>
            </a:r>
          </a:p>
          <a:p>
            <a:r>
              <a:rPr lang="en-US" dirty="0"/>
              <a:t> 	- Re-do all the steps needed (you can delete the slides that 	are not needed)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149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Application and materials involved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398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Assumptions 1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Write here your first assumption that you need to make in order to perform the task 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829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Data needed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Write here the numerical data that you obtained [with proper references: where was the information found?]</a:t>
            </a:r>
          </a:p>
          <a:p>
            <a:pPr marL="342900" indent="-342900">
              <a:buFontTx/>
              <a:buChar char="-"/>
            </a:pPr>
            <a:r>
              <a:rPr lang="en-US" dirty="0"/>
              <a:t>You can use multiple slides (just duplicate), as many as you need (do not use very small font)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448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Formulas used in calculations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How will you do the calculation, what formulas do you use?</a:t>
            </a:r>
          </a:p>
          <a:p>
            <a:r>
              <a:rPr lang="en-US" dirty="0"/>
              <a:t>Use as many slides you need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250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Result 1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Write here the numerical result and reflect if it is reasonable?</a:t>
            </a:r>
          </a:p>
          <a:p>
            <a:r>
              <a:rPr lang="en-US" dirty="0"/>
              <a:t>Reflect back your assumption and discuss were they correct ones. </a:t>
            </a:r>
          </a:p>
          <a:p>
            <a:r>
              <a:rPr lang="en-US" dirty="0"/>
              <a:t>If NOT do not change the initial assumptions, but make another iteration -&gt; prepare new assumptions (possible find new data and provide new result)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674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Assumptions 2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Re-evaluate your assumptions that you made at slide 1. Are they valid and did you find the data to complete the task?</a:t>
            </a:r>
          </a:p>
          <a:p>
            <a:r>
              <a:rPr lang="en-US" dirty="0"/>
              <a:t>Discuss here if there were some new assumptions needed?</a:t>
            </a:r>
          </a:p>
          <a:p>
            <a:r>
              <a:rPr lang="en-US" dirty="0"/>
              <a:t>Possible after this slide repeat the slide 4 and 5 if needed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786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Data needed 2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If needed (delete if you do not need)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909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5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EE353B"/>
      </a:accent1>
      <a:accent2>
        <a:srgbClr val="F4787B"/>
      </a:accent2>
      <a:accent3>
        <a:srgbClr val="FCD4D5"/>
      </a:accent3>
      <a:accent4>
        <a:srgbClr val="A50B0F"/>
      </a:accent4>
      <a:accent5>
        <a:srgbClr val="E70F14"/>
      </a:accent5>
      <a:accent6>
        <a:srgbClr val="FDE3E4"/>
      </a:accent6>
      <a:hlink>
        <a:srgbClr val="0070C0"/>
      </a:hlink>
      <a:folHlink>
        <a:srgbClr val="FCD4D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8" id="{2602CB04-2A7B-44F3-AA23-11F9B8963A99}" vid="{5B76CAF2-A75F-47E3-A87F-1E91F08FC0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Aalto_ENG_EN_1610</Template>
  <TotalTime>14</TotalTime>
  <Words>370</Words>
  <Application>Microsoft Office PowerPoint</Application>
  <PresentationFormat>On-screen Show (16:10)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</vt:lpstr>
      <vt:lpstr>Calibri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Santasalo-Aarnio Annukka</dc:creator>
  <cp:lastModifiedBy>Knuutila Lotta</cp:lastModifiedBy>
  <cp:revision>5</cp:revision>
  <dcterms:created xsi:type="dcterms:W3CDTF">2019-01-08T10:23:22Z</dcterms:created>
  <dcterms:modified xsi:type="dcterms:W3CDTF">2020-08-28T10:33:47Z</dcterms:modified>
</cp:coreProperties>
</file>