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8" r:id="rId3"/>
    <p:sldId id="258" r:id="rId4"/>
    <p:sldId id="257" r:id="rId5"/>
    <p:sldId id="259" r:id="rId6"/>
    <p:sldId id="261" r:id="rId7"/>
    <p:sldId id="263" r:id="rId8"/>
    <p:sldId id="262" r:id="rId9"/>
    <p:sldId id="265" r:id="rId10"/>
    <p:sldId id="266" r:id="rId11"/>
    <p:sldId id="267" r:id="rId12"/>
    <p:sldId id="260" r:id="rId13"/>
  </p:sldIdLst>
  <p:sldSz cx="9144000" cy="5715000" type="screen16x1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htinen Eeva" initials="LE" lastIdx="5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1699"/>
    <a:srgbClr val="753BBD"/>
    <a:srgbClr val="00965E"/>
    <a:srgbClr val="78BE20"/>
    <a:srgbClr val="FFA500"/>
    <a:srgbClr val="FFFFFF"/>
    <a:srgbClr val="EE353B"/>
    <a:srgbClr val="FF0000"/>
    <a:srgbClr val="EF363B"/>
    <a:srgbClr val="005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0094" autoAdjust="0"/>
  </p:normalViewPr>
  <p:slideViewPr>
    <p:cSldViewPr snapToGrid="0" snapToObjects="1">
      <p:cViewPr varScale="1">
        <p:scale>
          <a:sx n="136" d="100"/>
          <a:sy n="136" d="100"/>
        </p:scale>
        <p:origin x="93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330"/>
    </p:cViewPr>
  </p:sorterViewPr>
  <p:notesViewPr>
    <p:cSldViewPr snapToGrid="0" snapToObjects="1">
      <p:cViewPr varScale="1">
        <p:scale>
          <a:sx n="58" d="100"/>
          <a:sy n="58" d="100"/>
        </p:scale>
        <p:origin x="30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CC29D-C729-694F-A788-B5007BCA57F6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0BB66-2831-4C42-9675-9DAB39629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43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AFD53-F29D-C94E-BF8B-0D8B7431C954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64E42-DED0-9246-9B1B-B67105F6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9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user/aaltouniversity" TargetMode="External"/><Relationship Id="rId13" Type="http://schemas.openxmlformats.org/officeDocument/2006/relationships/hyperlink" Target="http://biz.aalto.fi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hyperlink" Target="https://www.facebook.com/aaltobiz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AaltoBIZ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hyperlink" Target="http://www.aalto.fi/snapchat/" TargetMode="External"/><Relationship Id="rId4" Type="http://schemas.openxmlformats.org/officeDocument/2006/relationships/hyperlink" Target="https://www.instagram.com/aaltouniversity/" TargetMode="External"/><Relationship Id="rId9" Type="http://schemas.openxmlformats.org/officeDocument/2006/relationships/image" Target="../media/image8.png"/><Relationship Id="rId1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Header Slid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BB1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6926" y="1820150"/>
            <a:ext cx="7983471" cy="736960"/>
          </a:xfrm>
          <a:prstGeom prst="rect">
            <a:avLst/>
          </a:prstGeom>
        </p:spPr>
        <p:txBody>
          <a:bodyPr lIns="0" rIns="0" anchor="b"/>
          <a:lstStyle>
            <a:lvl1pPr marL="0" indent="0">
              <a:buNone/>
              <a:defRPr sz="4600" b="1" baseline="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6926" y="2857500"/>
            <a:ext cx="7983471" cy="55709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No Image - Sub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5966373" y="4748565"/>
            <a:ext cx="2464025" cy="327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="1" i="0" baseline="0">
                <a:solidFill>
                  <a:schemeClr val="bg1"/>
                </a:solidFill>
                <a:latin typeface="arial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5966373" y="5075697"/>
            <a:ext cx="2464025" cy="327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="1" i="0" baseline="0">
                <a:solidFill>
                  <a:schemeClr val="bg1"/>
                </a:solidFill>
                <a:latin typeface="arial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1" y="4526295"/>
            <a:ext cx="1151591" cy="795006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15" userDrawn="1">
          <p15:clr>
            <a:srgbClr val="FBAE40"/>
          </p15:clr>
        </p15:guide>
        <p15:guide id="2" orient="horz" pos="3093" userDrawn="1">
          <p15:clr>
            <a:srgbClr val="FBAE40"/>
          </p15:clr>
        </p15:guide>
        <p15:guide id="3" orient="horz" pos="2821" userDrawn="1">
          <p15:clr>
            <a:srgbClr val="FBAE40"/>
          </p15:clr>
        </p15:guide>
        <p15:guide id="4" pos="27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. Body slide - Text - Full blee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3" name="Kuvan paikkamerkki 2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-1"/>
            <a:ext cx="9144000" cy="57150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fi-FI" dirty="0" err="1"/>
              <a:t>Change</a:t>
            </a:r>
            <a:r>
              <a:rPr lang="fi-FI" dirty="0"/>
              <a:t>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7340" y="1497544"/>
            <a:ext cx="4150122" cy="326545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ts val="26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2100" b="1" smtClean="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i-FI" dirty="0"/>
              <a:t>Your text here</a:t>
            </a:r>
            <a:endParaRPr lang="en-GB" sz="1650" b="1" dirty="0">
              <a:latin typeface="+mn-lt"/>
            </a:endParaRPr>
          </a:p>
          <a:p>
            <a:pPr lvl="0"/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39" y="194400"/>
            <a:ext cx="8497093" cy="1058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000"/>
              </a:lnSpc>
              <a:buNone/>
              <a:defRPr sz="4000" b="1" baseline="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706541" y="1497543"/>
            <a:ext cx="4077891" cy="326734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2000" b="1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i-FI" dirty="0"/>
              <a:t>Your text here</a:t>
            </a:r>
            <a:endParaRPr lang="en-GB" sz="1400" b="1" dirty="0">
              <a:latin typeface="+mn-lt"/>
            </a:endParaRPr>
          </a:p>
          <a:p>
            <a:pPr lvl="0"/>
            <a:endParaRPr lang="en-US" dirty="0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79" y="5105316"/>
            <a:ext cx="1819021" cy="369971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95" userDrawn="1">
          <p15:clr>
            <a:srgbClr val="FBAE40"/>
          </p15:clr>
        </p15:guide>
        <p15:guide id="2" pos="2965" userDrawn="1">
          <p15:clr>
            <a:srgbClr val="FBAE40"/>
          </p15:clr>
        </p15:guide>
        <p15:guide id="3" orient="horz" pos="94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. Body 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1600" y="194400"/>
            <a:ext cx="8492400" cy="1058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000"/>
              </a:lnSpc>
              <a:buNone/>
              <a:defRPr sz="4000" b="1" baseline="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Body slide title </a:t>
            </a:r>
          </a:p>
        </p:txBody>
      </p:sp>
      <p:sp>
        <p:nvSpPr>
          <p:cNvPr id="6" name="Table Placeholder 12">
            <a:extLst>
              <a:ext uri="{FF2B5EF4-FFF2-40B4-BE49-F238E27FC236}">
                <a16:creationId xmlns:a16="http://schemas.microsoft.com/office/drawing/2014/main" id="{D90CC8CD-0F46-F240-AF4E-99DE2A9ECF91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287339" y="1342571"/>
            <a:ext cx="8497093" cy="34174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table</a:t>
            </a:r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80" y="5103077"/>
            <a:ext cx="1874670" cy="37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64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5534" userDrawn="1">
          <p15:clr>
            <a:srgbClr val="FBAE40"/>
          </p15:clr>
        </p15:guide>
        <p15:guide id="5" orient="horz" pos="363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. Body slide - 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able Placeholder 12">
            <a:extLst>
              <a:ext uri="{FF2B5EF4-FFF2-40B4-BE49-F238E27FC236}">
                <a16:creationId xmlns:a16="http://schemas.microsoft.com/office/drawing/2014/main" id="{BBBD8CFA-2274-400B-84ED-AD95B6C224E6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287338" y="1331719"/>
            <a:ext cx="5486014" cy="1604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table</a:t>
            </a:r>
            <a:endParaRPr lang="fi-FI" dirty="0"/>
          </a:p>
        </p:txBody>
      </p:sp>
      <p:sp>
        <p:nvSpPr>
          <p:cNvPr id="13" name="Table Placeholder 12">
            <a:extLst>
              <a:ext uri="{FF2B5EF4-FFF2-40B4-BE49-F238E27FC236}">
                <a16:creationId xmlns:a16="http://schemas.microsoft.com/office/drawing/2014/main" id="{93B047F6-3228-402F-9203-526F72E0AFAD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287338" y="3115388"/>
            <a:ext cx="5486014" cy="1644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table</a:t>
            </a:r>
            <a:endParaRPr lang="fi-FI" dirty="0"/>
          </a:p>
        </p:txBody>
      </p:sp>
      <p:sp>
        <p:nvSpPr>
          <p:cNvPr id="2" name="Suorakulmio 1"/>
          <p:cNvSpPr/>
          <p:nvPr userDrawn="1"/>
        </p:nvSpPr>
        <p:spPr>
          <a:xfrm>
            <a:off x="6288119" y="1331717"/>
            <a:ext cx="2167128" cy="3457801"/>
          </a:xfrm>
          <a:prstGeom prst="rect">
            <a:avLst/>
          </a:prstGeom>
          <a:solidFill>
            <a:srgbClr val="BB1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013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1600" y="194400"/>
            <a:ext cx="8492400" cy="1058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000"/>
              </a:lnSpc>
              <a:buNone/>
              <a:defRPr sz="4000" b="1" baseline="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84722C4-26CA-4157-95A3-B7176EEF8B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8279" y="1612122"/>
            <a:ext cx="1624668" cy="2915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200"/>
              </a:lnSpc>
              <a:buNone/>
              <a:defRPr lang="en-US" sz="17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1pPr>
            <a:lvl2pPr>
              <a:defRPr lang="en-US" sz="15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2pPr>
            <a:lvl3pPr>
              <a:defRPr lang="en-US" sz="15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3pPr>
            <a:lvl4pPr>
              <a:defRPr lang="en-US" sz="15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4pPr>
            <a:lvl5pPr>
              <a:defRPr lang="fi-FI" sz="1500" b="1" kern="1200" dirty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5pPr>
          </a:lstStyle>
          <a:p>
            <a:pPr lvl="0"/>
            <a:r>
              <a:rPr lang="en-US" dirty="0"/>
              <a:t>Insert text here</a:t>
            </a:r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80" y="5103077"/>
            <a:ext cx="1874670" cy="37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04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3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. Body slide - Black and red text -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09161BE7-F8D2-4ACD-83CC-1D9839ED404B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3654029" y="576791"/>
            <a:ext cx="5130403" cy="4890824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="1">
                <a:solidFill>
                  <a:schemeClr val="tx1">
                    <a:alpha val="17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chart</a:t>
            </a:r>
            <a:endParaRPr lang="fi-FI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BF71F6C-31BF-8A4F-AA9D-13A108C26B8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87340" y="2906566"/>
            <a:ext cx="3015455" cy="18534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800" b="1" i="0" baseline="0">
                <a:solidFill>
                  <a:schemeClr val="tx1"/>
                </a:solidFill>
                <a:latin typeface="arial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818ADAA-0D73-2649-A90F-A489016A109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287339" y="576793"/>
            <a:ext cx="3015456" cy="19421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000"/>
              </a:lnSpc>
              <a:buNone/>
              <a:defRPr sz="4000" b="1" baseline="0">
                <a:solidFill>
                  <a:srgbClr val="BB1699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80" y="5103077"/>
            <a:ext cx="1874670" cy="372211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81" userDrawn="1">
          <p15:clr>
            <a:srgbClr val="FBAE40"/>
          </p15:clr>
        </p15:guide>
        <p15:guide id="2" pos="2302" userDrawn="1">
          <p15:clr>
            <a:srgbClr val="FBAE40"/>
          </p15:clr>
        </p15:guide>
        <p15:guide id="3" pos="553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. Process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1600" y="194400"/>
            <a:ext cx="8492400" cy="1058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000"/>
              </a:lnSpc>
              <a:buNone/>
              <a:defRPr sz="4000" b="1" baseline="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C2BD28-BA40-4C62-9684-204677B491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754" y="1457997"/>
            <a:ext cx="954000" cy="954000"/>
          </a:xfrm>
          <a:prstGeom prst="ellipse">
            <a:avLst/>
          </a:prstGeom>
          <a:solidFill>
            <a:srgbClr val="BB1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436"/>
            <a:r>
              <a:rPr lang="en-US" dirty="0"/>
              <a:t>1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E8425B5-2F4C-4E05-8123-3A8B01FC87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9879" y="1457997"/>
            <a:ext cx="954000" cy="954000"/>
          </a:xfrm>
          <a:prstGeom prst="ellipse">
            <a:avLst/>
          </a:prstGeom>
          <a:solidFill>
            <a:srgbClr val="BB1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436"/>
            <a:r>
              <a:rPr lang="en-US" dirty="0"/>
              <a:t>2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C20D224-7563-4C76-AD81-513A7C8829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90004" y="1457997"/>
            <a:ext cx="954000" cy="954000"/>
          </a:xfrm>
          <a:prstGeom prst="ellipse">
            <a:avLst/>
          </a:prstGeom>
          <a:solidFill>
            <a:srgbClr val="BB1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436"/>
            <a:r>
              <a:rPr lang="en-US" dirty="0"/>
              <a:t>3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E06BCED4-D727-4040-AD5B-6450A58ED4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20800" y="1457997"/>
            <a:ext cx="954000" cy="954000"/>
          </a:xfrm>
          <a:prstGeom prst="ellipse">
            <a:avLst/>
          </a:prstGeom>
          <a:solidFill>
            <a:srgbClr val="BB1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436"/>
            <a:r>
              <a:rPr lang="en-US" dirty="0"/>
              <a:t>4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294EAA4E-E8D4-4CC5-BDD1-70053B25FE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46931" y="1457997"/>
            <a:ext cx="954000" cy="954000"/>
          </a:xfrm>
          <a:prstGeom prst="ellipse">
            <a:avLst/>
          </a:prstGeom>
          <a:solidFill>
            <a:srgbClr val="BB1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436"/>
            <a:r>
              <a:rPr lang="en-US" dirty="0"/>
              <a:t>5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B20109F-4A5D-AF40-A937-1636D1D64A3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94254" y="2560340"/>
            <a:ext cx="1539000" cy="219966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Point 1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1A38691-037D-394F-800A-B98CC5204D3A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2048379" y="2575890"/>
            <a:ext cx="1539000" cy="218411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ts val="14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Point 2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591022EE-194A-0147-A4C1-5527DCEE10B9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3788504" y="2575889"/>
            <a:ext cx="1539000" cy="218411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Point 3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59974140-1C49-A14E-96F4-B74CDFC7AA87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5519300" y="2575888"/>
            <a:ext cx="1539000" cy="218411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Point 4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5A54D1A0-56C3-904B-A447-7E1980F40DB9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7245431" y="2575888"/>
            <a:ext cx="1539000" cy="218411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Point 4</a:t>
            </a:r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80" y="5103077"/>
            <a:ext cx="1874670" cy="37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48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3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. Closing slide - Red - Social media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6450" y="0"/>
            <a:ext cx="9160449" cy="5715000"/>
          </a:xfrm>
          <a:prstGeom prst="rect">
            <a:avLst/>
          </a:prstGeom>
          <a:solidFill>
            <a:srgbClr val="BB1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0"/>
          </a:p>
        </p:txBody>
      </p:sp>
      <p:grpSp>
        <p:nvGrpSpPr>
          <p:cNvPr id="14" name="Group 16">
            <a:extLst>
              <a:ext uri="{FF2B5EF4-FFF2-40B4-BE49-F238E27FC236}">
                <a16:creationId xmlns:a16="http://schemas.microsoft.com/office/drawing/2014/main" id="{706DB53D-F9F2-4461-AB0C-525DFBA02D3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30598" y="3187015"/>
            <a:ext cx="3282804" cy="392960"/>
            <a:chOff x="4484925" y="3824288"/>
            <a:chExt cx="3940431" cy="471680"/>
          </a:xfrm>
        </p:grpSpPr>
        <p:pic>
          <p:nvPicPr>
            <p:cNvPr id="23" name="Picture 17" descr="FB.png">
              <a:hlinkClick r:id="rId2"/>
              <a:extLst>
                <a:ext uri="{FF2B5EF4-FFF2-40B4-BE49-F238E27FC236}">
                  <a16:creationId xmlns:a16="http://schemas.microsoft.com/office/drawing/2014/main" id="{76C1369B-8060-4142-972B-CCD008A87E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4925" y="3824416"/>
              <a:ext cx="471553" cy="471552"/>
            </a:xfrm>
            <a:prstGeom prst="rect">
              <a:avLst/>
            </a:prstGeom>
          </p:spPr>
        </p:pic>
        <p:pic>
          <p:nvPicPr>
            <p:cNvPr id="24" name="Picture 18" descr="IG.png">
              <a:hlinkClick r:id="rId4"/>
              <a:extLst>
                <a:ext uri="{FF2B5EF4-FFF2-40B4-BE49-F238E27FC236}">
                  <a16:creationId xmlns:a16="http://schemas.microsoft.com/office/drawing/2014/main" id="{CD96FA72-48EA-44E4-96F3-DF9720A979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64502" y="3824416"/>
              <a:ext cx="471553" cy="471552"/>
            </a:xfrm>
            <a:prstGeom prst="rect">
              <a:avLst/>
            </a:prstGeom>
          </p:spPr>
        </p:pic>
        <p:pic>
          <p:nvPicPr>
            <p:cNvPr id="25" name="Picture 19" descr="Twitter.png">
              <a:hlinkClick r:id="rId6"/>
              <a:extLst>
                <a:ext uri="{FF2B5EF4-FFF2-40B4-BE49-F238E27FC236}">
                  <a16:creationId xmlns:a16="http://schemas.microsoft.com/office/drawing/2014/main" id="{ACBA27BF-3754-4ACD-87E3-6CFFB992C1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4079" y="3824416"/>
              <a:ext cx="471553" cy="471552"/>
            </a:xfrm>
            <a:prstGeom prst="rect">
              <a:avLst/>
            </a:prstGeom>
          </p:spPr>
        </p:pic>
        <p:pic>
          <p:nvPicPr>
            <p:cNvPr id="26" name="Picture 20" descr="Youtube.png">
              <a:hlinkClick r:id="rId8"/>
              <a:extLst>
                <a:ext uri="{FF2B5EF4-FFF2-40B4-BE49-F238E27FC236}">
                  <a16:creationId xmlns:a16="http://schemas.microsoft.com/office/drawing/2014/main" id="{E191F544-40B2-4C67-A6C1-4569711130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3656" y="3824416"/>
              <a:ext cx="471553" cy="471552"/>
            </a:xfrm>
            <a:prstGeom prst="rect">
              <a:avLst/>
            </a:prstGeom>
          </p:spPr>
        </p:pic>
        <p:pic>
          <p:nvPicPr>
            <p:cNvPr id="27" name="Picture 21" descr="SC.png">
              <a:hlinkClick r:id="rId10"/>
              <a:extLst>
                <a:ext uri="{FF2B5EF4-FFF2-40B4-BE49-F238E27FC236}">
                  <a16:creationId xmlns:a16="http://schemas.microsoft.com/office/drawing/2014/main" id="{DBBF62A5-6734-40A1-8FE1-F0252A4A42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03233" y="3824416"/>
              <a:ext cx="471553" cy="471552"/>
            </a:xfrm>
            <a:prstGeom prst="rect">
              <a:avLst/>
            </a:prstGeom>
          </p:spPr>
        </p:pic>
        <p:pic>
          <p:nvPicPr>
            <p:cNvPr id="28" name="Picture 22">
              <a:extLst>
                <a:ext uri="{FF2B5EF4-FFF2-40B4-BE49-F238E27FC236}">
                  <a16:creationId xmlns:a16="http://schemas.microsoft.com/office/drawing/2014/main" id="{28791108-FA61-44E0-869F-85B643C860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2812" y="3824288"/>
              <a:ext cx="542544" cy="457200"/>
            </a:xfrm>
            <a:prstGeom prst="rect">
              <a:avLst/>
            </a:prstGeom>
          </p:spPr>
        </p:pic>
      </p:grpSp>
      <p:sp>
        <p:nvSpPr>
          <p:cNvPr id="29" name="Otsikko 1">
            <a:hlinkClick r:id="rId13"/>
            <a:extLst>
              <a:ext uri="{FF2B5EF4-FFF2-40B4-BE49-F238E27FC236}">
                <a16:creationId xmlns:a16="http://schemas.microsoft.com/office/drawing/2014/main" id="{C38D89E3-54E0-4C74-A44D-9FB38412253C}"/>
              </a:ext>
            </a:extLst>
          </p:cNvPr>
          <p:cNvSpPr txBox="1">
            <a:spLocks/>
          </p:cNvSpPr>
          <p:nvPr userDrawn="1"/>
        </p:nvSpPr>
        <p:spPr>
          <a:xfrm>
            <a:off x="3717368" y="3964834"/>
            <a:ext cx="1709289" cy="40483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457200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b="1" kern="1200" spc="-100">
                <a:solidFill>
                  <a:srgbClr val="FFFFFF"/>
                </a:solidFill>
                <a:latin typeface="+mj-lt"/>
                <a:ea typeface="ＭＳ Ｐゴシック" charset="0"/>
                <a:cs typeface="MS PGothic" pitchFamily="34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pPr algn="ctr"/>
            <a:r>
              <a:rPr lang="fi-FI" sz="1800" dirty="0" err="1">
                <a:latin typeface="Arial"/>
                <a:cs typeface="Arial"/>
              </a:rPr>
              <a:t>aalto.fi</a:t>
            </a:r>
            <a:endParaRPr lang="fi-FI" sz="1800" dirty="0">
              <a:latin typeface="Arial"/>
              <a:cs typeface="Arial"/>
            </a:endParaRP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F05D31E-3E32-49BE-A3A9-286B23F141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76388" y="1546224"/>
            <a:ext cx="5995987" cy="130609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4000" b="1">
                <a:solidFill>
                  <a:srgbClr val="FFFFFF"/>
                </a:solidFill>
                <a:latin typeface="+mj-lt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fi-FI"/>
              <a:t>Add text</a:t>
            </a:r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1" y="371475"/>
            <a:ext cx="1151591" cy="79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011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9" userDrawn="1">
          <p15:clr>
            <a:srgbClr val="FBAE40"/>
          </p15:clr>
        </p15:guide>
        <p15:guide id="2" orient="horz" pos="553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orient="horz" pos="25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Header Slide - Red -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BB1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399" y="1183708"/>
            <a:ext cx="3869137" cy="634192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ts val="5400"/>
              </a:lnSpc>
              <a:defRPr sz="5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2399" y="2166595"/>
            <a:ext cx="3869137" cy="390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8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cxnSp>
        <p:nvCxnSpPr>
          <p:cNvPr id="15" name="Suora yhdysviiva 6"/>
          <p:cNvCxnSpPr/>
          <p:nvPr userDrawn="1"/>
        </p:nvCxnSpPr>
        <p:spPr>
          <a:xfrm>
            <a:off x="442399" y="1952222"/>
            <a:ext cx="379683" cy="0"/>
          </a:xfrm>
          <a:prstGeom prst="line">
            <a:avLst/>
          </a:prstGeom>
          <a:ln w="571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2399" y="3291967"/>
            <a:ext cx="3869137" cy="327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42399" y="3619098"/>
            <a:ext cx="3869137" cy="36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564419" y="0"/>
            <a:ext cx="4579582" cy="5715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 baseline="0">
                <a:solidFill>
                  <a:schemeClr val="bg1">
                    <a:alpha val="62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image.</a:t>
            </a:r>
          </a:p>
          <a:p>
            <a:endParaRPr lang="en-US" dirty="0"/>
          </a:p>
          <a:p>
            <a:r>
              <a:rPr lang="en-US" dirty="0"/>
              <a:t>Fit the image to frame </a:t>
            </a:r>
            <a:br>
              <a:rPr lang="en-US" dirty="0"/>
            </a:br>
            <a:r>
              <a:rPr lang="en-US" dirty="0"/>
              <a:t>by choosing: </a:t>
            </a:r>
            <a:br>
              <a:rPr lang="en-US" dirty="0"/>
            </a:br>
            <a:r>
              <a:rPr lang="en-US" dirty="0"/>
              <a:t>crop&gt;fit / </a:t>
            </a:r>
            <a:r>
              <a:rPr lang="en-US" dirty="0" err="1"/>
              <a:t>rajaa</a:t>
            </a:r>
            <a:r>
              <a:rPr lang="en-US" dirty="0"/>
              <a:t>&gt;</a:t>
            </a:r>
            <a:r>
              <a:rPr lang="en-US" dirty="0" err="1"/>
              <a:t>sovita</a:t>
            </a:r>
            <a:endParaRPr lang="en-US" dirty="0"/>
          </a:p>
        </p:txBody>
      </p:sp>
      <p:pic>
        <p:nvPicPr>
          <p:cNvPr id="19" name="Kuva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1" y="4526295"/>
            <a:ext cx="1151591" cy="79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286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Body slide - 1 wid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2329" y="194400"/>
            <a:ext cx="8492897" cy="1058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000"/>
              </a:lnSpc>
              <a:buNone/>
              <a:defRPr sz="4000" b="1" baseline="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292328" y="1384852"/>
            <a:ext cx="8492897" cy="347514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ts val="26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 b="1" baseline="0">
                <a:solidFill>
                  <a:schemeClr val="tx1"/>
                </a:solidFill>
              </a:defRPr>
            </a:lvl1pPr>
            <a:lvl2pPr marL="628650" indent="-271463">
              <a:buFont typeface="Arial" panose="020B0604020202020204" pitchFamily="34" charset="0"/>
              <a:buChar char="•"/>
              <a:defRPr sz="2100"/>
            </a:lvl2pPr>
            <a:lvl3pPr marL="804863" indent="-176213">
              <a:buFont typeface="Arial" panose="020B0604020202020204" pitchFamily="34" charset="0"/>
              <a:buChar char="•"/>
              <a:defRPr sz="16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80" y="5103077"/>
            <a:ext cx="1874670" cy="37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19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5534" userDrawn="1">
          <p15:clr>
            <a:srgbClr val="FBAE40"/>
          </p15:clr>
        </p15:guide>
        <p15:guide id="5" orient="horz" pos="363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  <p15:guide id="8" orient="horz" pos="943" userDrawn="1">
          <p15:clr>
            <a:srgbClr val="FBAE40"/>
          </p15:clr>
        </p15:guide>
        <p15:guide id="9" orient="horz" pos="3229" userDrawn="1">
          <p15:clr>
            <a:srgbClr val="FBAE40"/>
          </p15:clr>
        </p15:guide>
        <p15:guide id="10" orient="horz" pos="3433" userDrawn="1">
          <p15:clr>
            <a:srgbClr val="FBAE40"/>
          </p15:clr>
        </p15:guide>
        <p15:guide id="11" pos="18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Body slide with Sub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2329" y="194400"/>
            <a:ext cx="8492897" cy="1058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000"/>
              </a:lnSpc>
              <a:buNone/>
              <a:defRPr sz="4000" b="1" baseline="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292328" y="1384852"/>
            <a:ext cx="8492897" cy="648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ts val="26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baseline="0">
                <a:solidFill>
                  <a:schemeClr val="tx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  <a:p>
            <a:pPr lvl="0"/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292328" y="2249886"/>
            <a:ext cx="8492897" cy="261011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ts val="26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 b="1" baseline="0">
                <a:solidFill>
                  <a:schemeClr val="tx1"/>
                </a:solidFill>
              </a:defRPr>
            </a:lvl1pPr>
            <a:lvl2pPr marL="628650" indent="-271463">
              <a:buFont typeface="Arial" panose="020B0604020202020204" pitchFamily="34" charset="0"/>
              <a:buChar char="•"/>
              <a:defRPr sz="2100"/>
            </a:lvl2pPr>
            <a:lvl3pPr marL="804863" indent="-176213">
              <a:buFont typeface="Arial" panose="020B0604020202020204" pitchFamily="34" charset="0"/>
              <a:buChar char="•"/>
              <a:defRPr sz="16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80" y="5103077"/>
            <a:ext cx="1874670" cy="37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84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5534">
          <p15:clr>
            <a:srgbClr val="FBAE40"/>
          </p15:clr>
        </p15:guide>
        <p15:guide id="5" orient="horz" pos="363">
          <p15:clr>
            <a:srgbClr val="FBAE40"/>
          </p15:clr>
        </p15:guide>
        <p15:guide id="6" pos="2795">
          <p15:clr>
            <a:srgbClr val="FBAE40"/>
          </p15:clr>
        </p15:guide>
        <p15:guide id="7" pos="2965">
          <p15:clr>
            <a:srgbClr val="FBAE40"/>
          </p15:clr>
        </p15:guide>
        <p15:guide id="8" orient="horz" pos="94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Body slide - 2 text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2880" y="194400"/>
            <a:ext cx="8492400" cy="10576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4000"/>
              </a:lnSpc>
              <a:buNone/>
              <a:defRPr sz="4000" b="1" baseline="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287339" y="1497013"/>
            <a:ext cx="4149724" cy="3262988"/>
          </a:xfrm>
          <a:prstGeom prst="rect">
            <a:avLst/>
          </a:prstGeom>
        </p:spPr>
        <p:txBody>
          <a:bodyPr lIns="0" tIns="0" rIns="0" bIns="0"/>
          <a:lstStyle>
            <a:lvl1pPr marL="342900" marR="0" indent="-342900" algn="l" defTabSz="685800" rtl="0" eaLnBrk="1" fontAlgn="auto" latinLnBrk="0" hangingPunct="1">
              <a:lnSpc>
                <a:spcPts val="22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100" b="1" baseline="0">
                <a:solidFill>
                  <a:schemeClr val="tx1"/>
                </a:solidFill>
              </a:defRPr>
            </a:lvl1pPr>
            <a:lvl2pPr marL="628650" indent="-285750">
              <a:buFont typeface="Arial" panose="020B0604020202020204" pitchFamily="34" charset="0"/>
              <a:buChar char="•"/>
              <a:defRPr sz="2100"/>
            </a:lvl2pPr>
            <a:lvl3pPr marL="804863" indent="-176213">
              <a:buFont typeface="Arial" panose="020B0604020202020204" pitchFamily="34" charset="0"/>
              <a:buChar char="•"/>
              <a:defRPr sz="16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706938" y="1497013"/>
            <a:ext cx="4078287" cy="3262988"/>
          </a:xfrm>
          <a:prstGeom prst="rect">
            <a:avLst/>
          </a:prstGeom>
        </p:spPr>
        <p:txBody>
          <a:bodyPr lIns="0" tIns="0" rIns="0" bIns="0"/>
          <a:lstStyle>
            <a:lvl1pPr marL="342900" marR="0" indent="-342900" algn="l" defTabSz="685800" rtl="0" eaLnBrk="1" fontAlgn="auto" latinLnBrk="0" hangingPunct="1">
              <a:lnSpc>
                <a:spcPts val="22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100" b="1" baseline="0">
                <a:solidFill>
                  <a:schemeClr val="tx1"/>
                </a:solidFill>
              </a:defRPr>
            </a:lvl1pPr>
            <a:lvl2pPr marL="628650" indent="-285750">
              <a:buFont typeface="Arial" panose="020B0604020202020204" pitchFamily="34" charset="0"/>
              <a:buChar char="•"/>
              <a:defRPr sz="2100"/>
            </a:lvl2pPr>
            <a:lvl3pPr marL="804863" indent="-176213">
              <a:buFont typeface="Arial" panose="020B0604020202020204" pitchFamily="34" charset="0"/>
              <a:buChar char="•"/>
              <a:defRPr sz="16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80" y="5103077"/>
            <a:ext cx="1874670" cy="372211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4" pos="5534" userDrawn="1">
          <p15:clr>
            <a:srgbClr val="FBAE40"/>
          </p15:clr>
        </p15:guide>
        <p15:guide id="5" orient="horz" pos="363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  <p15:guide id="9" orient="horz" pos="94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Body slide - Black tex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10794" y="0"/>
            <a:ext cx="4433207" cy="571500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baseline="0">
                <a:solidFill>
                  <a:schemeClr val="bg1">
                    <a:lumMod val="85000"/>
                    <a:alpha val="62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image.</a:t>
            </a:r>
          </a:p>
          <a:p>
            <a:endParaRPr lang="fi-FI" dirty="0"/>
          </a:p>
          <a:p>
            <a:r>
              <a:rPr lang="en-US" dirty="0"/>
              <a:t>Fit the image to frame </a:t>
            </a:r>
            <a:br>
              <a:rPr lang="en-US" dirty="0"/>
            </a:br>
            <a:r>
              <a:rPr lang="en-US" dirty="0"/>
              <a:t>by choosing: </a:t>
            </a:r>
            <a:br>
              <a:rPr lang="en-US" dirty="0"/>
            </a:br>
            <a:r>
              <a:rPr lang="en-US" dirty="0"/>
              <a:t>crop&gt;fit / </a:t>
            </a:r>
            <a:r>
              <a:rPr lang="en-US" dirty="0" err="1"/>
              <a:t>rajaa</a:t>
            </a:r>
            <a:r>
              <a:rPr lang="en-US" dirty="0"/>
              <a:t>&gt;</a:t>
            </a:r>
            <a:r>
              <a:rPr lang="en-US" dirty="0" err="1"/>
              <a:t>sovita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7339" y="1509486"/>
            <a:ext cx="4052221" cy="325051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ts val="26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2100" b="1" smtClean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1601" y="194400"/>
            <a:ext cx="4052221" cy="1058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000"/>
              </a:lnSpc>
              <a:buNone/>
              <a:defRPr sz="4000" b="1" baseline="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80" y="5103077"/>
            <a:ext cx="1874670" cy="37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15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 Divider - Red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BB1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05498" y="0"/>
            <a:ext cx="4638503" cy="571500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baseline="0">
                <a:solidFill>
                  <a:schemeClr val="bg1">
                    <a:alpha val="62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image.</a:t>
            </a:r>
          </a:p>
          <a:p>
            <a:endParaRPr lang="en-US" dirty="0"/>
          </a:p>
          <a:p>
            <a:r>
              <a:rPr lang="en-US" dirty="0"/>
              <a:t>Fit the image to frame </a:t>
            </a:r>
            <a:br>
              <a:rPr lang="en-US" dirty="0"/>
            </a:br>
            <a:r>
              <a:rPr lang="en-US" dirty="0"/>
              <a:t>by choosing: </a:t>
            </a:r>
            <a:br>
              <a:rPr lang="en-US" dirty="0"/>
            </a:br>
            <a:r>
              <a:rPr lang="en-US" dirty="0"/>
              <a:t>crop&gt;fit / </a:t>
            </a:r>
            <a:r>
              <a:rPr lang="en-US" dirty="0" err="1"/>
              <a:t>rajaa</a:t>
            </a:r>
            <a:r>
              <a:rPr lang="en-US" dirty="0"/>
              <a:t>&gt;</a:t>
            </a:r>
            <a:r>
              <a:rPr lang="en-US" dirty="0" err="1"/>
              <a:t>sovita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9C0A2-E518-4F61-BACC-25E3255118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76793"/>
            <a:ext cx="4019619" cy="4186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000"/>
              </a:lnSpc>
              <a:buNone/>
              <a:defRPr sz="33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Mauris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vitae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arcu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vitae, consectetuer et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79" y="5105316"/>
            <a:ext cx="1819021" cy="36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6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29" userDrawn="1">
          <p15:clr>
            <a:srgbClr val="FBAE40"/>
          </p15:clr>
        </p15:guide>
        <p15:guide id="2" orient="horz" pos="3433" userDrawn="1">
          <p15:clr>
            <a:srgbClr val="FBAE40"/>
          </p15:clr>
        </p15:guide>
        <p15:guide id="3" pos="18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 Divider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066" y="0"/>
            <a:ext cx="9144000" cy="5715000"/>
          </a:xfrm>
          <a:prstGeom prst="rect">
            <a:avLst/>
          </a:prstGeom>
          <a:solidFill>
            <a:srgbClr val="BB1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269823" y="1954917"/>
            <a:ext cx="8147667" cy="2128568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4000" b="1" baseline="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Divider – Headline</a:t>
            </a:r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79" y="5105316"/>
            <a:ext cx="1819021" cy="36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49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. Body slide - Text - Red 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7339" y="2906565"/>
            <a:ext cx="3015456" cy="1827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800" b="1" i="0" baseline="0">
                <a:solidFill>
                  <a:schemeClr val="tx1"/>
                </a:solidFill>
                <a:latin typeface="arial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39" y="576793"/>
            <a:ext cx="3015456" cy="19421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000"/>
              </a:lnSpc>
              <a:buNone/>
              <a:defRPr sz="4000" b="1" baseline="0">
                <a:solidFill>
                  <a:srgbClr val="BB1699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3654029" y="576792"/>
            <a:ext cx="5130402" cy="4157712"/>
          </a:xfrm>
          <a:prstGeom prst="rect">
            <a:avLst/>
          </a:prstGeom>
        </p:spPr>
        <p:txBody>
          <a:bodyPr wrap="square" lIns="0" tIns="0" rIns="0" bIns="0"/>
          <a:lstStyle>
            <a:lvl1pPr marL="0" marR="0" indent="0" algn="l" defTabSz="6858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1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consectetuer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sem. </a:t>
            </a:r>
            <a:r>
              <a:rPr lang="en-US" dirty="0" err="1"/>
              <a:t>Quisque</a:t>
            </a:r>
            <a:r>
              <a:rPr lang="en-US" dirty="0"/>
              <a:t> ligula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,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 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vitae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vitae, </a:t>
            </a:r>
            <a:r>
              <a:rPr lang="en-US" dirty="0" err="1"/>
              <a:t>consectetuer</a:t>
            </a:r>
            <a:r>
              <a:rPr lang="en-US" dirty="0"/>
              <a:t> et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magna </a:t>
            </a:r>
            <a:r>
              <a:rPr lang="en-US" dirty="0" err="1"/>
              <a:t>condimentum</a:t>
            </a:r>
            <a:r>
              <a:rPr lang="en-US" dirty="0"/>
              <a:t> vel. 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80" y="5103077"/>
            <a:ext cx="1874670" cy="372211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81" userDrawn="1">
          <p15:clr>
            <a:srgbClr val="FBAE40"/>
          </p15:clr>
        </p15:guide>
        <p15:guide id="2" pos="2302" userDrawn="1">
          <p15:clr>
            <a:srgbClr val="FBAE40"/>
          </p15:clr>
        </p15:guide>
        <p15:guide id="3" pos="553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78800" y="5387366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bg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78800" y="5191934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bg1"/>
                </a:solidFill>
              </a:defRPr>
            </a:lvl1pPr>
          </a:lstStyle>
          <a:p>
            <a:fld id="{872D864F-ABAF-554D-9789-A85A8B9B2E3D}" type="datetimeFigureOut">
              <a:rPr lang="en-US" smtClean="0"/>
              <a:pPr/>
              <a:t>8/28/2020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75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  <p:sldLayoutId id="2147483704" r:id="rId3"/>
    <p:sldLayoutId id="2147483714" r:id="rId4"/>
    <p:sldLayoutId id="2147483707" r:id="rId5"/>
    <p:sldLayoutId id="2147483694" r:id="rId6"/>
    <p:sldLayoutId id="2147483695" r:id="rId7"/>
    <p:sldLayoutId id="2147483702" r:id="rId8"/>
    <p:sldLayoutId id="2147483678" r:id="rId9"/>
    <p:sldLayoutId id="2147483705" r:id="rId10"/>
    <p:sldLayoutId id="2147483701" r:id="rId11"/>
    <p:sldLayoutId id="2147483697" r:id="rId12"/>
    <p:sldLayoutId id="2147483703" r:id="rId13"/>
    <p:sldLayoutId id="2147483699" r:id="rId14"/>
    <p:sldLayoutId id="2147483713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3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84DBEC-C2A6-0742-B275-0D9EE77A1CF3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US" dirty="0"/>
              <a:t>Task 1: Return of energy investment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B0608-E787-7743-A629-9E6575CED1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Topic: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09EB69-DF9A-454C-95DE-4EF52405605E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5872030" y="4235117"/>
            <a:ext cx="2464025" cy="327132"/>
          </a:xfrm>
        </p:spPr>
        <p:txBody>
          <a:bodyPr/>
          <a:lstStyle/>
          <a:p>
            <a:r>
              <a:rPr lang="en-US" dirty="0"/>
              <a:t>Team member 1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5B4FD6-0E9C-8A48-A32B-DFA8E7E0C1C7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5872030" y="4562249"/>
            <a:ext cx="2464025" cy="327132"/>
          </a:xfrm>
        </p:spPr>
        <p:txBody>
          <a:bodyPr/>
          <a:lstStyle/>
          <a:p>
            <a:r>
              <a:rPr lang="en-US" dirty="0"/>
              <a:t>Team member 2</a:t>
            </a:r>
            <a:endParaRPr lang="fi-FI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B5B4FD6-0E9C-8A48-A32B-DFA8E7E0C1C7}"/>
              </a:ext>
            </a:extLst>
          </p:cNvPr>
          <p:cNvSpPr txBox="1">
            <a:spLocks/>
          </p:cNvSpPr>
          <p:nvPr/>
        </p:nvSpPr>
        <p:spPr>
          <a:xfrm>
            <a:off x="5872030" y="4889381"/>
            <a:ext cx="2464025" cy="327132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350" b="1" i="0" kern="1200" baseline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Team member 3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8151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Formulas used in calculations 2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US" dirty="0"/>
              <a:t>If needed (delete if you do not need)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9995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Result 2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US" dirty="0"/>
              <a:t>If needed (delete if you do not need)</a:t>
            </a:r>
          </a:p>
          <a:p>
            <a:r>
              <a:rPr lang="en-US" dirty="0"/>
              <a:t>Reflect between the result 1 and 2, are the assumption now better? If needed, prepare a third iteration.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5604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References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4565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/>
              <a:t>Instruction slide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US" dirty="0"/>
              <a:t>Remove this after you have completed the task</a:t>
            </a:r>
          </a:p>
          <a:p>
            <a:r>
              <a:rPr lang="en-US" dirty="0"/>
              <a:t>The idea of this iterative assignment is to:</a:t>
            </a:r>
          </a:p>
          <a:p>
            <a:r>
              <a:rPr lang="en-US" dirty="0"/>
              <a:t>	- Describe all the initial assumption that your team had</a:t>
            </a:r>
          </a:p>
          <a:p>
            <a:r>
              <a:rPr lang="en-US" dirty="0"/>
              <a:t>	- Try to find information (and formulas) to complete the task</a:t>
            </a:r>
          </a:p>
          <a:p>
            <a:r>
              <a:rPr lang="en-US" dirty="0"/>
              <a:t>	- DO NOT change your assumption 1 slide if you found out 	that they were not correct, but use new slides (assumption 2 	-&gt;) to show how did you changed the assumptions</a:t>
            </a:r>
          </a:p>
          <a:p>
            <a:r>
              <a:rPr lang="en-US" dirty="0"/>
              <a:t> 	- Re-do all the steps needed (you can delete the slides that 	are not needed)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81493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Application and materials involved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3988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Assumptions 1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US" dirty="0"/>
              <a:t>Write here your first assumption that you need to make in order to perform the task </a:t>
            </a:r>
            <a:endParaRPr lang="fi-F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8290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Data needed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US" dirty="0"/>
              <a:t>Write here the numerical data that you obtained [with proper references: where was the information found?]</a:t>
            </a:r>
          </a:p>
          <a:p>
            <a:pPr marL="342900" indent="-342900">
              <a:buFontTx/>
              <a:buChar char="-"/>
            </a:pPr>
            <a:r>
              <a:rPr lang="en-US" dirty="0"/>
              <a:t>You can use multiple slides (just duplicate), as many as you need (do not use very small font)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24485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Formulas used in calculations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US" dirty="0"/>
              <a:t>How will you do the calculation, what formulas do you use?</a:t>
            </a:r>
          </a:p>
          <a:p>
            <a:r>
              <a:rPr lang="en-US" dirty="0"/>
              <a:t>Use as many slides you need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32506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Result 1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US" dirty="0"/>
              <a:t>Write here the numerical result and reflect if it is reasonable?</a:t>
            </a:r>
          </a:p>
          <a:p>
            <a:r>
              <a:rPr lang="en-US" dirty="0"/>
              <a:t>Reflect back your assumption and discuss were they correct ones. </a:t>
            </a:r>
          </a:p>
          <a:p>
            <a:r>
              <a:rPr lang="en-US" dirty="0"/>
              <a:t>If NOT do not change the initial assumptions, but make another iteration -&gt; prepare new assumptions (possible find new data and provide new result)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66740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Assumptions 2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US" dirty="0"/>
              <a:t>Re-evaluate your assumptions that you made at slide 1. Are they valid and did you find the data to complete the task?</a:t>
            </a:r>
          </a:p>
          <a:p>
            <a:r>
              <a:rPr lang="en-US" dirty="0"/>
              <a:t>Discuss here if there were some new assumptions needed?</a:t>
            </a:r>
          </a:p>
          <a:p>
            <a:r>
              <a:rPr lang="en-US" dirty="0"/>
              <a:t>Possible after this slide repeat the slide 4 and 5 if needed</a:t>
            </a:r>
            <a:endParaRPr lang="fi-F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7865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Data needed 2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US" dirty="0"/>
              <a:t>If needed (delete if you do not need)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5909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5">
      <a:dk1>
        <a:sysClr val="windowText" lastClr="000000"/>
      </a:dk1>
      <a:lt1>
        <a:sysClr val="window" lastClr="FFFFFF"/>
      </a:lt1>
      <a:dk2>
        <a:srgbClr val="EE353B"/>
      </a:dk2>
      <a:lt2>
        <a:srgbClr val="F4787B"/>
      </a:lt2>
      <a:accent1>
        <a:srgbClr val="EE353B"/>
      </a:accent1>
      <a:accent2>
        <a:srgbClr val="F4787B"/>
      </a:accent2>
      <a:accent3>
        <a:srgbClr val="FCD4D5"/>
      </a:accent3>
      <a:accent4>
        <a:srgbClr val="A50B0F"/>
      </a:accent4>
      <a:accent5>
        <a:srgbClr val="E70F14"/>
      </a:accent5>
      <a:accent6>
        <a:srgbClr val="FDE3E4"/>
      </a:accent6>
      <a:hlink>
        <a:srgbClr val="0070C0"/>
      </a:hlink>
      <a:folHlink>
        <a:srgbClr val="FCD4D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8" id="{2602CB04-2A7B-44F3-AA23-11F9B8963A99}" vid="{5B76CAF2-A75F-47E3-A87F-1E91F08FC0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Aalto_ENG_EN_1610</Template>
  <TotalTime>14</TotalTime>
  <Words>370</Words>
  <Application>Microsoft Office PowerPoint</Application>
  <PresentationFormat>On-screen Show (16:10)</PresentationFormat>
  <Paragraphs>37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Arial</vt:lpstr>
      <vt:lpstr>Calibri</vt:lpstr>
      <vt:lpstr>Office-teema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Aalto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Santasalo-Aarnio Annukka</dc:creator>
  <cp:lastModifiedBy>Knuutila Lotta</cp:lastModifiedBy>
  <cp:revision>5</cp:revision>
  <dcterms:created xsi:type="dcterms:W3CDTF">2019-01-08T10:23:22Z</dcterms:created>
  <dcterms:modified xsi:type="dcterms:W3CDTF">2020-08-28T10:33:47Z</dcterms:modified>
</cp:coreProperties>
</file>