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64" r:id="rId3"/>
    <p:sldId id="257" r:id="rId4"/>
    <p:sldId id="263" r:id="rId5"/>
    <p:sldId id="266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4AC3-E9BA-4118-9AAE-5310329C5DB0}" type="datetimeFigureOut">
              <a:rPr lang="LID4096" smtClean="0"/>
              <a:t>09/02/2020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16A01-A8E5-4E49-B1C9-CE0BE91485D6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594174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4AC3-E9BA-4118-9AAE-5310329C5DB0}" type="datetimeFigureOut">
              <a:rPr lang="LID4096" smtClean="0"/>
              <a:t>09/02/2020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16A01-A8E5-4E49-B1C9-CE0BE91485D6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917991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4AC3-E9BA-4118-9AAE-5310329C5DB0}" type="datetimeFigureOut">
              <a:rPr lang="LID4096" smtClean="0"/>
              <a:t>09/02/2020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16A01-A8E5-4E49-B1C9-CE0BE91485D6}" type="slidenum">
              <a:rPr lang="LID4096" smtClean="0"/>
              <a:t>‹#›</a:t>
            </a:fld>
            <a:endParaRPr lang="LID4096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674256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4AC3-E9BA-4118-9AAE-5310329C5DB0}" type="datetimeFigureOut">
              <a:rPr lang="LID4096" smtClean="0"/>
              <a:t>09/02/2020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16A01-A8E5-4E49-B1C9-CE0BE91485D6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310526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4AC3-E9BA-4118-9AAE-5310329C5DB0}" type="datetimeFigureOut">
              <a:rPr lang="LID4096" smtClean="0"/>
              <a:t>09/02/2020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16A01-A8E5-4E49-B1C9-CE0BE91485D6}" type="slidenum">
              <a:rPr lang="LID4096" smtClean="0"/>
              <a:t>‹#›</a:t>
            </a:fld>
            <a:endParaRPr lang="LID4096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850839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4AC3-E9BA-4118-9AAE-5310329C5DB0}" type="datetimeFigureOut">
              <a:rPr lang="LID4096" smtClean="0"/>
              <a:t>09/02/2020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16A01-A8E5-4E49-B1C9-CE0BE91485D6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0312656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4AC3-E9BA-4118-9AAE-5310329C5DB0}" type="datetimeFigureOut">
              <a:rPr lang="LID4096" smtClean="0"/>
              <a:t>09/02/2020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16A01-A8E5-4E49-B1C9-CE0BE91485D6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7179659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4AC3-E9BA-4118-9AAE-5310329C5DB0}" type="datetimeFigureOut">
              <a:rPr lang="LID4096" smtClean="0"/>
              <a:t>09/02/2020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16A01-A8E5-4E49-B1C9-CE0BE91485D6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398172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4AC3-E9BA-4118-9AAE-5310329C5DB0}" type="datetimeFigureOut">
              <a:rPr lang="LID4096" smtClean="0"/>
              <a:t>09/02/2020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16A01-A8E5-4E49-B1C9-CE0BE91485D6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237377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4AC3-E9BA-4118-9AAE-5310329C5DB0}" type="datetimeFigureOut">
              <a:rPr lang="LID4096" smtClean="0"/>
              <a:t>09/02/2020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16A01-A8E5-4E49-B1C9-CE0BE91485D6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494068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4AC3-E9BA-4118-9AAE-5310329C5DB0}" type="datetimeFigureOut">
              <a:rPr lang="LID4096" smtClean="0"/>
              <a:t>09/02/2020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16A01-A8E5-4E49-B1C9-CE0BE91485D6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533572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4AC3-E9BA-4118-9AAE-5310329C5DB0}" type="datetimeFigureOut">
              <a:rPr lang="LID4096" smtClean="0"/>
              <a:t>09/02/2020</a:t>
            </a:fld>
            <a:endParaRPr lang="LID4096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16A01-A8E5-4E49-B1C9-CE0BE91485D6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640373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4AC3-E9BA-4118-9AAE-5310329C5DB0}" type="datetimeFigureOut">
              <a:rPr lang="LID4096" smtClean="0"/>
              <a:t>09/02/2020</a:t>
            </a:fld>
            <a:endParaRPr lang="LID4096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16A01-A8E5-4E49-B1C9-CE0BE91485D6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230600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4AC3-E9BA-4118-9AAE-5310329C5DB0}" type="datetimeFigureOut">
              <a:rPr lang="LID4096" smtClean="0"/>
              <a:t>09/02/2020</a:t>
            </a:fld>
            <a:endParaRPr lang="LID4096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16A01-A8E5-4E49-B1C9-CE0BE91485D6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552645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4AC3-E9BA-4118-9AAE-5310329C5DB0}" type="datetimeFigureOut">
              <a:rPr lang="LID4096" smtClean="0"/>
              <a:t>09/02/2020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16A01-A8E5-4E49-B1C9-CE0BE91485D6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502738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4AC3-E9BA-4118-9AAE-5310329C5DB0}" type="datetimeFigureOut">
              <a:rPr lang="LID4096" smtClean="0"/>
              <a:t>09/02/2020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16A01-A8E5-4E49-B1C9-CE0BE91485D6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128432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634AC3-E9BA-4118-9AAE-5310329C5DB0}" type="datetimeFigureOut">
              <a:rPr lang="LID4096" smtClean="0"/>
              <a:t>09/02/2020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04A16A01-A8E5-4E49-B1C9-CE0BE91485D6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702618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Lotta.Knuutila@aalto.fi" TargetMode="External"/><Relationship Id="rId2" Type="http://schemas.openxmlformats.org/officeDocument/2006/relationships/hyperlink" Target="mailto:Annukka.santasalo@aalto.fi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E8C1B-56FA-4C83-8D65-DBF213C989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Submission and Peer review of flip-reports</a:t>
            </a:r>
            <a:endParaRPr lang="LID4096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740DF755-970E-4A88-AE7C-301C5471D3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1878" y="4222823"/>
            <a:ext cx="9144000" cy="1655762"/>
          </a:xfrm>
        </p:spPr>
        <p:txBody>
          <a:bodyPr>
            <a:normAutofit/>
          </a:bodyPr>
          <a:lstStyle/>
          <a:p>
            <a:pPr fontAlgn="ctr"/>
            <a:r>
              <a:rPr lang="en-US" b="1" dirty="0"/>
              <a:t>			</a:t>
            </a:r>
            <a:r>
              <a:rPr lang="en-US" sz="2400" b="1" dirty="0"/>
              <a:t>AAE-E3120 Circular economy for energy storage</a:t>
            </a:r>
            <a:endParaRPr lang="en-US" b="1" dirty="0"/>
          </a:p>
          <a:p>
            <a:r>
              <a:rPr lang="en-US" dirty="0"/>
              <a:t>				Questions: </a:t>
            </a:r>
            <a:r>
              <a:rPr lang="en-US" dirty="0">
                <a:hlinkClick r:id="rId2"/>
              </a:rPr>
              <a:t>Annukka.santasalo@aalto.fi</a:t>
            </a:r>
            <a:endParaRPr lang="en-US" dirty="0"/>
          </a:p>
          <a:p>
            <a:r>
              <a:rPr lang="en-US" dirty="0"/>
              <a:t>					</a:t>
            </a:r>
            <a:r>
              <a:rPr lang="en-US" dirty="0">
                <a:hlinkClick r:id="rId3"/>
              </a:rPr>
              <a:t>Lotta.Knuutila@aalto.fi</a:t>
            </a:r>
            <a:r>
              <a:rPr lang="en-US" dirty="0"/>
              <a:t>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55564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143E5-0A9D-482C-A26F-FFFD1998D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Submission of flip-report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AFFA76-B9A0-4A1F-9AD7-26F2B1184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84339"/>
            <a:ext cx="8596668" cy="388077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400" dirty="0"/>
              <a:t>You will use the template in OL(Flip reports-&gt;flip report template) to write your flip-report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Flip-reports are submitted via workshop activity (Flip reports-&gt;e.g. </a:t>
            </a:r>
            <a:r>
              <a:rPr lang="en-US" sz="2400"/>
              <a:t>Flip report 1) </a:t>
            </a:r>
            <a:r>
              <a:rPr lang="en-US" sz="2400" dirty="0"/>
              <a:t>by DL</a:t>
            </a:r>
          </a:p>
          <a:p>
            <a:pPr lvl="1">
              <a:lnSpc>
                <a:spcPct val="150000"/>
              </a:lnSpc>
            </a:pPr>
            <a:r>
              <a:rPr lang="en-US" sz="2000" dirty="0"/>
              <a:t>For every flip-report there is a new workshop</a:t>
            </a:r>
          </a:p>
          <a:p>
            <a:pPr marL="457200" lvl="1" indent="0">
              <a:buNone/>
            </a:pP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4029852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42465-EEE8-428F-A35B-97F0623C3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review of flip-reports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6B2D3F-3ABA-40BD-BF43-0C58E00FA8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493735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Students read through the flip-report of a team member in workshop activity</a:t>
            </a:r>
          </a:p>
          <a:p>
            <a:pPr>
              <a:lnSpc>
                <a:spcPct val="150000"/>
              </a:lnSpc>
            </a:pPr>
            <a:r>
              <a:rPr lang="en-US" dirty="0"/>
              <a:t>Give points and comments for the flip-report in workshop activity according the grading criteria (next slide)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Please also notice to give written feedback to justify your grade!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Maximum points of flip-report is 3 points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peer review of team member’s flip-report gives you 1 point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15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827067-81B5-498E-BBF5-9A4811D48C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2290962"/>
              </p:ext>
            </p:extLst>
          </p:nvPr>
        </p:nvGraphicFramePr>
        <p:xfrm>
          <a:off x="1652631" y="729842"/>
          <a:ext cx="7046752" cy="6202796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761688">
                  <a:extLst>
                    <a:ext uri="{9D8B030D-6E8A-4147-A177-3AD203B41FA5}">
                      <a16:colId xmlns:a16="http://schemas.microsoft.com/office/drawing/2014/main" val="1950058679"/>
                    </a:ext>
                  </a:extLst>
                </a:gridCol>
                <a:gridCol w="1761688">
                  <a:extLst>
                    <a:ext uri="{9D8B030D-6E8A-4147-A177-3AD203B41FA5}">
                      <a16:colId xmlns:a16="http://schemas.microsoft.com/office/drawing/2014/main" val="3836325397"/>
                    </a:ext>
                  </a:extLst>
                </a:gridCol>
                <a:gridCol w="1761688">
                  <a:extLst>
                    <a:ext uri="{9D8B030D-6E8A-4147-A177-3AD203B41FA5}">
                      <a16:colId xmlns:a16="http://schemas.microsoft.com/office/drawing/2014/main" val="373635659"/>
                    </a:ext>
                  </a:extLst>
                </a:gridCol>
                <a:gridCol w="1761688">
                  <a:extLst>
                    <a:ext uri="{9D8B030D-6E8A-4147-A177-3AD203B41FA5}">
                      <a16:colId xmlns:a16="http://schemas.microsoft.com/office/drawing/2014/main" val="4027797304"/>
                    </a:ext>
                  </a:extLst>
                </a:gridCol>
              </a:tblGrid>
              <a:tr h="533516">
                <a:tc>
                  <a:txBody>
                    <a:bodyPr/>
                    <a:lstStyle/>
                    <a:p>
                      <a:r>
                        <a:rPr lang="en-US" dirty="0"/>
                        <a:t>Criteria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Total 1 points 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Total 2 points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Total 3 points</a:t>
                      </a:r>
                      <a:endParaRPr lang="LID4096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331191"/>
                  </a:ext>
                </a:extLst>
              </a:tr>
              <a:tr h="626255">
                <a:tc>
                  <a:txBody>
                    <a:bodyPr/>
                    <a:lstStyle/>
                    <a:p>
                      <a:r>
                        <a:rPr lang="en-US" dirty="0"/>
                        <a:t>Length of the flip report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&lt;1 page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1-2 pages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1-2 pages</a:t>
                      </a:r>
                      <a:endParaRPr lang="LID4096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4284384"/>
                  </a:ext>
                </a:extLst>
              </a:tr>
              <a:tr h="894651">
                <a:tc>
                  <a:txBody>
                    <a:bodyPr/>
                    <a:lstStyle/>
                    <a:p>
                      <a:r>
                        <a:rPr lang="en-US" dirty="0"/>
                        <a:t>Reading materials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Student has read wrong materials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The asked material is read partly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The asked material is read</a:t>
                      </a:r>
                      <a:endParaRPr lang="LID4096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1081235"/>
                  </a:ext>
                </a:extLst>
              </a:tr>
              <a:tr h="894651">
                <a:tc>
                  <a:txBody>
                    <a:bodyPr/>
                    <a:lstStyle/>
                    <a:p>
                      <a:r>
                        <a:rPr lang="en-US" dirty="0"/>
                        <a:t>References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references are not correct (only weblink)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references are partly correct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references are correct</a:t>
                      </a:r>
                      <a:endParaRPr lang="LID4096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3844654"/>
                  </a:ext>
                </a:extLst>
              </a:tr>
              <a:tr h="1968231">
                <a:tc>
                  <a:txBody>
                    <a:bodyPr/>
                    <a:lstStyle/>
                    <a:p>
                      <a:r>
                        <a:rPr lang="en-US" dirty="0"/>
                        <a:t>Content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short summary (why is it important for the course point of view) NOT presented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short summary (why is it important for the course point of view) IS PARTLY presented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short summary (why is it important for the course point of view) IS presented</a:t>
                      </a:r>
                      <a:endParaRPr lang="LID4096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604496"/>
                  </a:ext>
                </a:extLst>
              </a:tr>
              <a:tr h="1163046">
                <a:tc>
                  <a:txBody>
                    <a:bodyPr/>
                    <a:lstStyle/>
                    <a:p>
                      <a:r>
                        <a:rPr lang="en-US" sz="1800" dirty="0"/>
                        <a:t>The most interesting peace of fact 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CANNOT be founded from the flip</a:t>
                      </a:r>
                      <a:endParaRPr lang="LID4096" dirty="0"/>
                    </a:p>
                    <a:p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CAN be founded from the flip</a:t>
                      </a:r>
                      <a:endParaRPr lang="LID4096" dirty="0"/>
                    </a:p>
                    <a:p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CAN be founded from the flip</a:t>
                      </a:r>
                      <a:endParaRPr lang="LID4096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878728"/>
                  </a:ext>
                </a:extLst>
              </a:tr>
            </a:tbl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D62344F2-0C1D-441B-AAB3-841177C3C670}"/>
              </a:ext>
            </a:extLst>
          </p:cNvPr>
          <p:cNvSpPr txBox="1">
            <a:spLocks/>
          </p:cNvSpPr>
          <p:nvPr/>
        </p:nvSpPr>
        <p:spPr>
          <a:xfrm>
            <a:off x="3277921" y="0"/>
            <a:ext cx="8596668" cy="595617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/>
              <a:t>Grading criteria</a:t>
            </a: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2012870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F68F8-3BD8-4C36-AC3B-B237432B5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DLs for the submissions and peer reviews</a:t>
            </a:r>
            <a:endParaRPr lang="LID4096" dirty="0"/>
          </a:p>
        </p:txBody>
      </p:sp>
      <p:graphicFrame>
        <p:nvGraphicFramePr>
          <p:cNvPr id="4" name="Table 2">
            <a:extLst>
              <a:ext uri="{FF2B5EF4-FFF2-40B4-BE49-F238E27FC236}">
                <a16:creationId xmlns:a16="http://schemas.microsoft.com/office/drawing/2014/main" id="{C81A14CB-8CD4-4057-AD6F-0F1EF967CE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6162702"/>
              </p:ext>
            </p:extLst>
          </p:nvPr>
        </p:nvGraphicFramePr>
        <p:xfrm>
          <a:off x="927100" y="1851025"/>
          <a:ext cx="8127999" cy="277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8000">
                  <a:extLst>
                    <a:ext uri="{9D8B030D-6E8A-4147-A177-3AD203B41FA5}">
                      <a16:colId xmlns:a16="http://schemas.microsoft.com/office/drawing/2014/main" val="4087756909"/>
                    </a:ext>
                  </a:extLst>
                </a:gridCol>
                <a:gridCol w="3409950">
                  <a:extLst>
                    <a:ext uri="{9D8B030D-6E8A-4147-A177-3AD203B41FA5}">
                      <a16:colId xmlns:a16="http://schemas.microsoft.com/office/drawing/2014/main" val="2679558306"/>
                    </a:ext>
                  </a:extLst>
                </a:gridCol>
                <a:gridCol w="2940049">
                  <a:extLst>
                    <a:ext uri="{9D8B030D-6E8A-4147-A177-3AD203B41FA5}">
                      <a16:colId xmlns:a16="http://schemas.microsoft.com/office/drawing/2014/main" val="13548614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Flip-report</a:t>
                      </a:r>
                      <a:endParaRPr lang="LID4096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Submission DL</a:t>
                      </a:r>
                      <a:endParaRPr lang="LID4096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Peer review DL</a:t>
                      </a:r>
                      <a:endParaRPr lang="LID4096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3095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/>
                        <a:t>1</a:t>
                      </a:r>
                      <a:endParaRPr lang="LID4096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14.9 at 12 am</a:t>
                      </a:r>
                      <a:endParaRPr lang="LID4096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17.9 at 12 am</a:t>
                      </a:r>
                      <a:endParaRPr lang="LID4096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53926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/>
                        <a:t>2</a:t>
                      </a:r>
                      <a:endParaRPr lang="LID4096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22.9 at 12 am</a:t>
                      </a:r>
                      <a:endParaRPr lang="LID4096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28.9 at 12 am</a:t>
                      </a:r>
                      <a:endParaRPr lang="LID4096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0373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/>
                        <a:t>3</a:t>
                      </a:r>
                      <a:endParaRPr lang="LID4096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30.9 at 12 am</a:t>
                      </a:r>
                      <a:endParaRPr lang="LID4096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7.10 at 12 am</a:t>
                      </a:r>
                      <a:endParaRPr lang="LID4096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53573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/>
                        <a:t>4</a:t>
                      </a:r>
                      <a:endParaRPr lang="LID4096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9.10 at 12 am</a:t>
                      </a:r>
                      <a:endParaRPr lang="LID4096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15.10 at 12 am</a:t>
                      </a:r>
                      <a:endParaRPr lang="LID4096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72627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542754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1111</TotalTime>
  <Words>334</Words>
  <Application>Microsoft Office PowerPoint</Application>
  <PresentationFormat>Widescreen</PresentationFormat>
  <Paragraphs>55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</vt:lpstr>
      <vt:lpstr>Submission and Peer review of flip-reports</vt:lpstr>
      <vt:lpstr>Submission of flip-report</vt:lpstr>
      <vt:lpstr>Peer review of flip-reports</vt:lpstr>
      <vt:lpstr>PowerPoint Presentation</vt:lpstr>
      <vt:lpstr>DLs for the submissions and peer reviews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Peer review of flip-reports</dc:title>
  <dc:creator>Knuutila Lotta</dc:creator>
  <cp:lastModifiedBy>Knuutila Lotta</cp:lastModifiedBy>
  <cp:revision>33</cp:revision>
  <dcterms:created xsi:type="dcterms:W3CDTF">2020-01-22T07:29:30Z</dcterms:created>
  <dcterms:modified xsi:type="dcterms:W3CDTF">2020-09-02T13:03:53Z</dcterms:modified>
</cp:coreProperties>
</file>