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4" r:id="rId1"/>
  </p:sldMasterIdLst>
  <p:notesMasterIdLst>
    <p:notesMasterId r:id="rId19"/>
  </p:notesMasterIdLst>
  <p:sldIdLst>
    <p:sldId id="322" r:id="rId2"/>
    <p:sldId id="257" r:id="rId3"/>
    <p:sldId id="308" r:id="rId4"/>
    <p:sldId id="310" r:id="rId5"/>
    <p:sldId id="311" r:id="rId6"/>
    <p:sldId id="321" r:id="rId7"/>
    <p:sldId id="317" r:id="rId8"/>
    <p:sldId id="302" r:id="rId9"/>
    <p:sldId id="323" r:id="rId10"/>
    <p:sldId id="326" r:id="rId11"/>
    <p:sldId id="299" r:id="rId12"/>
    <p:sldId id="298" r:id="rId13"/>
    <p:sldId id="324" r:id="rId14"/>
    <p:sldId id="314" r:id="rId15"/>
    <p:sldId id="315" r:id="rId16"/>
    <p:sldId id="316" r:id="rId17"/>
    <p:sldId id="270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E41CC3-1748-4266-8523-3AD587D7CD37}" v="10" dt="2022-09-08T10:17:51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975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76F8E-E193-4A4B-8E51-DA55A4C54576}" type="datetimeFigureOut">
              <a:rPr lang="fi-FI" smtClean="0"/>
              <a:t>6.6.2023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701B4-AE10-4531-9F7B-BF21D9A0A5C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06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Hiljaisuudesta</a:t>
            </a:r>
            <a:r>
              <a:rPr lang="en-US" dirty="0"/>
              <a:t>: Only a myth? </a:t>
            </a:r>
          </a:p>
          <a:p>
            <a:r>
              <a:rPr lang="en-US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“That’s just the way we are.”</a:t>
            </a:r>
          </a:p>
          <a:p>
            <a:r>
              <a:rPr lang="en-US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Recycling of well-known stereotypes</a:t>
            </a:r>
          </a:p>
          <a:p>
            <a:r>
              <a:rPr lang="fi-FI" sz="12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Inevitable</a:t>
            </a:r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 </a:t>
            </a:r>
            <a:r>
              <a:rPr lang="fi-FI" sz="12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part</a:t>
            </a:r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 of </a:t>
            </a:r>
            <a:r>
              <a:rPr lang="fi-FI" sz="12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Finnishness</a:t>
            </a:r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? </a:t>
            </a:r>
          </a:p>
          <a:p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How is </a:t>
            </a:r>
            <a:r>
              <a:rPr lang="fi-FI" sz="12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silence</a:t>
            </a:r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 </a:t>
            </a:r>
            <a:r>
              <a:rPr lang="fi-FI" sz="12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perceived</a:t>
            </a:r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 in </a:t>
            </a:r>
            <a:r>
              <a:rPr lang="fi-FI" sz="1200" dirty="0" err="1">
                <a:solidFill>
                  <a:schemeClr val="tx1"/>
                </a:solidFill>
                <a:latin typeface="Abadi Extra Light" panose="020B0204020104020204" pitchFamily="34" charset="0"/>
              </a:rPr>
              <a:t>social</a:t>
            </a:r>
            <a:r>
              <a:rPr lang="fi-FI" sz="1200" dirty="0">
                <a:solidFill>
                  <a:schemeClr val="tx1"/>
                </a:solidFill>
                <a:latin typeface="Abadi Extra Light" panose="020B0204020104020204" pitchFamily="34" charset="0"/>
              </a:rPr>
              <a:t> action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701B4-AE10-4531-9F7B-BF21D9A0A5C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7763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Kuvia</a:t>
            </a:r>
            <a:r>
              <a:rPr lang="en-US" dirty="0"/>
              <a:t>! </a:t>
            </a:r>
            <a:r>
              <a:rPr lang="en-US" dirty="0" err="1"/>
              <a:t>Esim</a:t>
            </a:r>
            <a:r>
              <a:rPr lang="en-US" dirty="0"/>
              <a:t>. Räikkönen + </a:t>
            </a:r>
            <a:r>
              <a:rPr lang="en-US" dirty="0" err="1"/>
              <a:t>meemit</a:t>
            </a:r>
            <a:r>
              <a:rPr lang="en-US" dirty="0"/>
              <a:t> 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701B4-AE10-4531-9F7B-BF21D9A0A5C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5923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701B4-AE10-4531-9F7B-BF21D9A0A5C5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177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4C38-E732-4902-8754-20BD55761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690E7D-A39B-4FBF-95B8-1C4BBF77E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14CD1-5E16-4F8A-86A0-D965A76E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24A61-6642-49BE-8E02-4B6344264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851F3-77C7-4F0C-A40D-9A9F8E37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400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E7CD-3062-40C7-8251-5D04EAEB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754D6-481F-41CE-8FC9-9795A75FB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D9742-961A-4C98-88D1-D21ABEBB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320B7-CCCB-4C05-828A-61A53731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7B8C7-E6C7-4573-9BE7-D7EF79F55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2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87EF22-A23A-42F1-B833-3F53E9B07B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B3CA8-DBCE-4DDA-99E2-0119D8F09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7DECE-5A79-4668-8299-57629248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33534-B611-4911-9359-67A7FFAD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26D0A-1545-4CF5-AED5-9D9AA9F96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16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759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803A0-F6C2-4B73-A1AD-15A8CD23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D96A5-5454-488A-BE33-D4925C0CF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66AC6-DC24-4F2A-AEBF-0462B60C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CBD44-3A4F-471E-9679-8FD4F50DC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64645-9C61-4FA9-A976-936A111D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00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ED69F-6AEB-43A9-B64A-5A7566A3C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2A6C1-5349-46B2-B5C0-ED35070E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43585-0A8B-40D8-8BEF-DE4ECDF03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BA8B-0383-449B-A19A-BB55B73A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66036-C5EB-49FD-AEB4-DB3E647A1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863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6D31D-41DF-4AF2-81B8-8710651A3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F2248-C1CC-41F8-B303-46F4F07ADA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06475-D863-4F76-90CE-4BFA1DF62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1D34F-B8B1-4EEF-AFE8-184381036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C3E36F-9EB4-4693-B759-73008FFB7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EFC7A0-FE61-4B04-9270-868BC7F07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6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10850-3BAB-485F-899C-739B84251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81103-3BF9-49E5-B440-46E18BF3E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EBB4C5-C1B8-4D51-AF13-658BC87F4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7C027-2B61-41D5-A654-A92C32AB5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E1D982-76C2-4630-B363-0989DC009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4BF532-5F7E-4F9D-AC7D-273AE91C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1CF1F-6D0E-4F83-9849-ED2183408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859F2-6250-4E86-9B17-A8DED31A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8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6A9F5-F74D-4E53-8593-278D4EB8B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E21246-AFEC-43C8-B764-F3A74384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942CD-357C-4243-9AFE-7FB2FF4FA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82E19-345C-47E2-AC9E-DDA01CA70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3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C02A96-F042-4452-8CC1-4DC75E259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13862-B5E2-4BA4-BD6D-2A206918B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5D8DF-F7C9-495F-B489-23AEB6406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4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32DF-BB58-45B4-B1E4-576D286A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099AA-064A-4995-8F3F-645CA8F75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B5503-8E2D-412A-A910-FFA7D511A1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87187-D922-4170-ABD2-D03D36910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3ED34-8E7B-405E-8266-AA47AD0B9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E12FA-F861-4632-A9AB-8A85DFAE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5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0D995-B84B-4568-ACAB-6C924ACF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C707C-CF07-40BA-AD34-82042EF643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AE539C-1835-4962-B969-EE9C77189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9E9C34-D89B-4174-B78D-5385C0B21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2ED40-9AA1-49D1-B9BD-5DB525BA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4FF03-C339-4684-8569-039FED326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66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EEF9D3-2DE7-47B0-8331-432A34C2A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7AED4-2E82-47C5-A4A5-393944B94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55B0E-2149-4A2D-AC82-060616E84B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6.6.2023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37E95-6AD3-4684-8F4A-AB84E0FEB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6C14D-B64D-49B9-8EFE-1BDCAEA2BD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2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oritzbernoully/4888030898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B7613-4BF1-40B7-9F93-C9580371F8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B5D12C-2C24-46C0-992D-4F30086F4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i="0" dirty="0">
                <a:solidFill>
                  <a:srgbClr val="FFFFFF"/>
                </a:solidFill>
                <a:latin typeface="Abadi" panose="020B0604020104020204" pitchFamily="34" charset="0"/>
              </a:rPr>
              <a:t>LC-7009</a:t>
            </a:r>
            <a:r>
              <a:rPr lang="en-US" dirty="0">
                <a:solidFill>
                  <a:srgbClr val="FFFFFF"/>
                </a:solidFill>
                <a:latin typeface="Abadi" panose="020B0604020104020204" pitchFamily="34" charset="0"/>
              </a:rPr>
              <a:t> </a:t>
            </a:r>
            <a:br>
              <a:rPr lang="en-US" dirty="0">
                <a:solidFill>
                  <a:srgbClr val="FFFFFF"/>
                </a:solidFill>
                <a:latin typeface="Abadi" panose="020B0604020104020204" pitchFamily="34" charset="0"/>
              </a:rPr>
            </a:br>
            <a:r>
              <a:rPr lang="en-US" i="0" dirty="0">
                <a:solidFill>
                  <a:srgbClr val="FFFFFF"/>
                </a:solidFill>
                <a:latin typeface="Abadi" panose="020B0604020104020204" pitchFamily="34" charset="0"/>
              </a:rPr>
              <a:t>Get to </a:t>
            </a:r>
            <a:r>
              <a:rPr lang="en-US" dirty="0">
                <a:solidFill>
                  <a:srgbClr val="FFFFFF"/>
                </a:solidFill>
                <a:latin typeface="Abadi" panose="020B0604020104020204" pitchFamily="34" charset="0"/>
              </a:rPr>
              <a:t>k</a:t>
            </a:r>
            <a:r>
              <a:rPr lang="en-US" i="0" dirty="0">
                <a:solidFill>
                  <a:srgbClr val="FFFFFF"/>
                </a:solidFill>
                <a:latin typeface="Abadi" panose="020B0604020104020204" pitchFamily="34" charset="0"/>
              </a:rPr>
              <a:t>now </a:t>
            </a:r>
            <a:r>
              <a:rPr lang="en-US" dirty="0">
                <a:solidFill>
                  <a:srgbClr val="FFFFFF"/>
                </a:solidFill>
                <a:latin typeface="Abadi" panose="020B0604020104020204" pitchFamily="34" charset="0"/>
              </a:rPr>
              <a:t>F</a:t>
            </a:r>
            <a:r>
              <a:rPr lang="en-US" i="0" dirty="0">
                <a:solidFill>
                  <a:srgbClr val="FFFFFF"/>
                </a:solidFill>
                <a:latin typeface="Abadi" panose="020B0604020104020204" pitchFamily="34" charset="0"/>
              </a:rPr>
              <a:t>inland</a:t>
            </a:r>
            <a:br>
              <a:rPr lang="en-US" i="0" dirty="0">
                <a:solidFill>
                  <a:srgbClr val="FFFFFF"/>
                </a:solidFill>
              </a:rPr>
            </a:br>
            <a:endParaRPr lang="fi-FI" i="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2325FF-9A1F-4DAF-B8A1-B77A503C6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Georgia" panose="02040502050405020303" pitchFamily="18" charset="0"/>
              </a:rPr>
              <a:t>8.6</a:t>
            </a:r>
            <a:r>
              <a:rPr lang="en-US" b="0" dirty="0">
                <a:solidFill>
                  <a:srgbClr val="FFFFFF"/>
                </a:solidFill>
                <a:latin typeface="Georgia" panose="02040502050405020303" pitchFamily="18" charset="0"/>
              </a:rPr>
              <a:t>.2023</a:t>
            </a:r>
          </a:p>
          <a:p>
            <a:r>
              <a:rPr lang="en-US" b="0" dirty="0">
                <a:solidFill>
                  <a:srgbClr val="FFFFFF"/>
                </a:solidFill>
                <a:latin typeface="Georgia" panose="02040502050405020303" pitchFamily="18" charset="0"/>
              </a:rPr>
              <a:t>12:30-14:00</a:t>
            </a:r>
            <a:endParaRPr lang="fi-FI" b="0" dirty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846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44A4EC-C608-4FD7-AE5F-CF121286A8F5}"/>
              </a:ext>
            </a:extLst>
          </p:cNvPr>
          <p:cNvSpPr txBox="1"/>
          <p:nvPr/>
        </p:nvSpPr>
        <p:spPr>
          <a:xfrm>
            <a:off x="796983" y="418140"/>
            <a:ext cx="681987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Group discussion: Cultural dimensions test</a:t>
            </a:r>
          </a:p>
          <a:p>
            <a:endParaRPr lang="en-US" sz="28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endParaRPr lang="en-US" sz="2800" dirty="0">
              <a:latin typeface="Abadi Extra Light" panose="020B0204020104020204" pitchFamily="34" charset="0"/>
            </a:endParaRPr>
          </a:p>
          <a:p>
            <a:pPr marL="514350" indent="-514350">
              <a:buAutoNum type="arabicPeriod"/>
            </a:pPr>
            <a:r>
              <a:rPr lang="en-US" sz="2000" dirty="0"/>
              <a:t>Which dimension was the most similar/different compared to Finland? </a:t>
            </a:r>
          </a:p>
          <a:p>
            <a:pPr marL="514350" indent="-514350">
              <a:buAutoNum type="arabicPeriod"/>
            </a:pPr>
            <a:r>
              <a:rPr lang="en-US" sz="2000" dirty="0"/>
              <a:t>What do you think about the test after reading the article by </a:t>
            </a:r>
            <a:r>
              <a:rPr lang="en-US" sz="2000" dirty="0" err="1"/>
              <a:t>Eringa</a:t>
            </a:r>
            <a:r>
              <a:rPr lang="en-US" sz="2000" dirty="0"/>
              <a:t> et al. (2015)?</a:t>
            </a:r>
          </a:p>
          <a:p>
            <a:pPr marL="514350" indent="-514350">
              <a:buAutoNum type="arabicPeriod"/>
            </a:pPr>
            <a:r>
              <a:rPr lang="en-US" sz="2000" dirty="0"/>
              <a:t>Is Hofstede’s model still a way to depict different cultures? Why, why not? </a:t>
            </a:r>
          </a:p>
          <a:p>
            <a:endParaRPr lang="en-US" sz="2800" dirty="0">
              <a:latin typeface="Abadi Extra Light" panose="020B02040201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3AA31C-8DF6-430F-9BEB-051DBE57B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807" y="2119040"/>
            <a:ext cx="3156785" cy="35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2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D64C-6B55-4FB4-A258-4517FFAB1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41" b="5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E86E71-5227-454B-8031-8149DB14D4F7}"/>
              </a:ext>
            </a:extLst>
          </p:cNvPr>
          <p:cNvSpPr txBox="1"/>
          <p:nvPr/>
        </p:nvSpPr>
        <p:spPr>
          <a:xfrm>
            <a:off x="466515" y="3429000"/>
            <a:ext cx="76896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badi Extra Light" panose="020B02040201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ultural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competence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Cultural iceberg (Hall 1976): We can only see the tip of an iceberg – as of culture we can observe and see only a small piece that is part of a larger whole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32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C0D64C-6B55-4FB4-A258-4517FFAB1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1" b="5273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7D266F-B9CA-4331-953D-B768AC2FD868}"/>
              </a:ext>
            </a:extLst>
          </p:cNvPr>
          <p:cNvSpPr txBox="1"/>
          <p:nvPr/>
        </p:nvSpPr>
        <p:spPr>
          <a:xfrm>
            <a:off x="4707579" y="881441"/>
            <a:ext cx="5674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behavior and artefacts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explicit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observable 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accessible  to senses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conscious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badi Extra Light" panose="020B0204020104020204" pitchFamily="34" charset="0"/>
              </a:rPr>
              <a:t>	</a:t>
            </a:r>
            <a:endParaRPr lang="fi-FI" sz="2400" b="1" dirty="0">
              <a:solidFill>
                <a:schemeClr val="tx2">
                  <a:lumMod val="75000"/>
                </a:schemeClr>
              </a:solidFill>
              <a:latin typeface="Abadi Extra Light" panose="020B02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A4866-ABD5-446C-8909-7B33C3BAD49F}"/>
              </a:ext>
            </a:extLst>
          </p:cNvPr>
          <p:cNvSpPr txBox="1"/>
          <p:nvPr/>
        </p:nvSpPr>
        <p:spPr>
          <a:xfrm>
            <a:off x="4300990" y="3877944"/>
            <a:ext cx="5674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core values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beliefs 		implicit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attitudes</a:t>
            </a: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not directly observable </a:t>
            </a:r>
          </a:p>
          <a:p>
            <a:endParaRPr lang="en-US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subconscious		</a:t>
            </a:r>
          </a:p>
          <a:p>
            <a:r>
              <a:rPr lang="fi-FI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fi-FI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r>
              <a:rPr lang="fi-FI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20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endParaRPr lang="fi-FI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60237-C06A-4C80-A320-99DBAFDB70CF}"/>
              </a:ext>
            </a:extLst>
          </p:cNvPr>
          <p:cNvSpPr txBox="1"/>
          <p:nvPr/>
        </p:nvSpPr>
        <p:spPr>
          <a:xfrm>
            <a:off x="10905750" y="6548941"/>
            <a:ext cx="12862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(E.g. Hall 1976)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344338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10ECD-B0A5-47A1-9BEF-927BFCC9B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930729"/>
            <a:ext cx="9906000" cy="49965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6400" dirty="0" err="1">
                <a:solidFill>
                  <a:srgbClr val="002060"/>
                </a:solidFill>
              </a:rPr>
              <a:t>Cultural</a:t>
            </a:r>
            <a:r>
              <a:rPr lang="fi-FI" sz="6400" dirty="0">
                <a:solidFill>
                  <a:srgbClr val="002060"/>
                </a:solidFill>
              </a:rPr>
              <a:t> </a:t>
            </a:r>
            <a:r>
              <a:rPr lang="fi-FI" sz="6400" dirty="0" err="1">
                <a:solidFill>
                  <a:srgbClr val="002060"/>
                </a:solidFill>
              </a:rPr>
              <a:t>competence</a:t>
            </a:r>
            <a:endParaRPr lang="fi-FI" sz="6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fi-FI" dirty="0">
              <a:latin typeface="Abadi Extra Light" panose="020B0204020104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dirty="0"/>
              <a:t>Knowledge about different cultures helps to understand why people behave the way they do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fi-FI" dirty="0"/>
              <a:t>This </a:t>
            </a:r>
            <a:r>
              <a:rPr lang="fi-FI" dirty="0" err="1"/>
              <a:t>knowledge</a:t>
            </a:r>
            <a:r>
              <a:rPr lang="fi-FI" dirty="0"/>
              <a:t> </a:t>
            </a:r>
            <a:r>
              <a:rPr lang="fi-FI" dirty="0" err="1"/>
              <a:t>also</a:t>
            </a:r>
            <a:r>
              <a:rPr lang="fi-FI" dirty="0"/>
              <a:t> </a:t>
            </a:r>
            <a:r>
              <a:rPr lang="fi-FI" dirty="0" err="1"/>
              <a:t>leads</a:t>
            </a:r>
            <a:r>
              <a:rPr lang="fi-FI" dirty="0"/>
              <a:t> to </a:t>
            </a:r>
            <a:r>
              <a:rPr lang="fi-FI" dirty="0" err="1"/>
              <a:t>less</a:t>
            </a:r>
            <a:r>
              <a:rPr lang="fi-FI" dirty="0"/>
              <a:t> </a:t>
            </a:r>
            <a:r>
              <a:rPr lang="fi-FI" dirty="0" err="1"/>
              <a:t>misunderstandings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people</a:t>
            </a:r>
            <a:r>
              <a:rPr lang="fi-FI" dirty="0"/>
              <a:t> </a:t>
            </a:r>
            <a:r>
              <a:rPr lang="fi-FI" dirty="0" err="1"/>
              <a:t>who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a </a:t>
            </a:r>
            <a:r>
              <a:rPr lang="fi-FI" dirty="0" err="1"/>
              <a:t>different</a:t>
            </a:r>
            <a:r>
              <a:rPr lang="fi-FI" dirty="0"/>
              <a:t> </a:t>
            </a:r>
            <a:r>
              <a:rPr lang="fi-FI" dirty="0" err="1"/>
              <a:t>cultural</a:t>
            </a:r>
            <a:r>
              <a:rPr lang="fi-FI" dirty="0"/>
              <a:t> </a:t>
            </a:r>
            <a:r>
              <a:rPr lang="fi-FI" dirty="0" err="1"/>
              <a:t>background</a:t>
            </a:r>
            <a:endParaRPr lang="fi-FI" dirty="0"/>
          </a:p>
          <a:p>
            <a:pPr marL="0" indent="0">
              <a:lnSpc>
                <a:spcPct val="120000"/>
              </a:lnSpc>
              <a:buNone/>
            </a:pPr>
            <a:endParaRPr lang="fi-FI" dirty="0"/>
          </a:p>
          <a:p>
            <a:pPr>
              <a:lnSpc>
                <a:spcPct val="120000"/>
              </a:lnSpc>
            </a:pPr>
            <a:r>
              <a:rPr lang="en-US" dirty="0"/>
              <a:t>During your stay in Finland you’ll gain a lot of cultural competence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When seeing new ways of living, behaving and thinking you also become aware of your own ways of thinking and living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198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DF454-4D96-43D7-A84C-0A3C3003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044" y="1792763"/>
            <a:ext cx="4439894" cy="41135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/>
              <a:t>Pidetään</a:t>
            </a:r>
            <a:r>
              <a:rPr lang="en-US" b="1" dirty="0"/>
              <a:t> </a:t>
            </a:r>
            <a:r>
              <a:rPr lang="en-US" b="1" dirty="0" err="1"/>
              <a:t>huolta</a:t>
            </a:r>
            <a:r>
              <a:rPr lang="en-US" b="1" dirty="0"/>
              <a:t> </a:t>
            </a:r>
            <a:r>
              <a:rPr lang="en-US" dirty="0"/>
              <a:t>= </a:t>
            </a:r>
            <a:r>
              <a:rPr lang="en-US" i="1" dirty="0"/>
              <a:t>Let’s take care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RAY (nowadays </a:t>
            </a:r>
            <a:r>
              <a:rPr lang="en-US" dirty="0" err="1"/>
              <a:t>Veikkaus</a:t>
            </a:r>
            <a:r>
              <a:rPr lang="en-US" dirty="0"/>
              <a:t>) = Finland's Slot Machine Association that funds for charity</a:t>
            </a:r>
          </a:p>
          <a:p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51D8D6-C905-43BE-A5D3-FA2089171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96" y="1329663"/>
            <a:ext cx="5903604" cy="422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7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DF454-4D96-43D7-A84C-0A3C3003B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1453" y="1465057"/>
            <a:ext cx="4439894" cy="4113531"/>
          </a:xfrm>
        </p:spPr>
        <p:txBody>
          <a:bodyPr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Lemminkäisen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äiti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by Akseli Gallen-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Kallela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(1897)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The “Golden Era” of Finnish art</a:t>
            </a:r>
          </a:p>
          <a:p>
            <a:pPr defTabSz="457200">
              <a:spcBef>
                <a:spcPts val="0"/>
              </a:spcBef>
              <a:buSzTx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Symbolism and National romanticism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 scene from the Finnish national epic,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Kalevala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(1835), where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Lemminkäinen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has been killed in a war. His mother finds his body in the river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Tuonela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(the mythical river of death) and asks the gods to bring him back to life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EBAAA-50B1-4E1B-9B47-65A6FD3E4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66" y="1394816"/>
            <a:ext cx="5468167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94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B3E47B-9FE4-484C-A57F-F4E4506825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041864" y="709323"/>
            <a:ext cx="7567796" cy="5417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653D2-A99F-4ADE-8A07-8D62876A45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2582340" y="1155584"/>
            <a:ext cx="6527368" cy="454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17" y="-266692"/>
            <a:ext cx="7406196" cy="1382156"/>
          </a:xfrm>
        </p:spPr>
        <p:txBody>
          <a:bodyPr>
            <a:normAutofit/>
          </a:bodyPr>
          <a:lstStyle/>
          <a:p>
            <a:r>
              <a:rPr lang="en-US" b="1" i="0" dirty="0">
                <a:solidFill>
                  <a:schemeClr val="accent1">
                    <a:lumMod val="75000"/>
                  </a:schemeClr>
                </a:solidFill>
              </a:rPr>
              <a:t>Pre-tasks for lesson 3 </a:t>
            </a:r>
            <a:endParaRPr lang="fi-FI" sz="3200" i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3808" y="1435885"/>
            <a:ext cx="8986422" cy="49977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Read the article 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guide to Finnish customs and manners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Notice: 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 read only 4 chapters, not the whole article. Be prepared to summarize the main ideas of the chapters to your peers in the group. </a:t>
            </a:r>
          </a:p>
          <a:p>
            <a:pPr marL="0" indent="0">
              <a:buNone/>
            </a:pP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see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group 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part of the article you read 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course page! </a:t>
            </a:r>
          </a:p>
          <a:p>
            <a:pPr marL="0" indent="0">
              <a:buNone/>
            </a:pPr>
            <a:endParaRPr lang="en-US" sz="1800" b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Read the article </a:t>
            </a:r>
            <a:r>
              <a:rPr lang="en-US" sz="1800" b="0" i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Finland a Society of Trust 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8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rite a few thoughts in the Discussion forum: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hings that you find </a:t>
            </a:r>
            <a:r>
              <a:rPr lang="en-US" sz="1800" b="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similar 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things that are </a:t>
            </a:r>
            <a:r>
              <a:rPr lang="en-US" sz="1800" b="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different 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between your own country and Finland </a:t>
            </a:r>
            <a:endParaRPr lang="en-US" sz="1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our thoughts </a:t>
            </a:r>
            <a:r>
              <a:rPr lang="en-US" sz="1800" b="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about trust</a:t>
            </a:r>
            <a:r>
              <a:rPr lang="en-US" sz="1800" b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What impact trust / lack of trust has in the society? </a:t>
            </a:r>
          </a:p>
          <a:p>
            <a:pPr marL="0" indent="0">
              <a:buNone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336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400" i="0">
                <a:latin typeface="Calibri" panose="020F0502020204030204" pitchFamily="34" charset="0"/>
                <a:cs typeface="Calibri" panose="020F0502020204030204" pitchFamily="34" charset="0"/>
              </a:rPr>
              <a:t>Lesson 2: communication and cultural competence</a:t>
            </a:r>
            <a:br>
              <a:rPr lang="en-US" sz="3400" b="1" i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i-FI" sz="3400" i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 we will discuss..</a:t>
            </a:r>
          </a:p>
          <a:p>
            <a:pPr marL="0" indent="0">
              <a:buNone/>
            </a:pPr>
            <a:endParaRPr 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.. Finnish communication culture</a:t>
            </a:r>
          </a:p>
          <a:p>
            <a:pPr marL="0" indent="0">
              <a:buNone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.. stereotypes </a:t>
            </a:r>
          </a:p>
          <a:p>
            <a:pPr marL="0" indent="0">
              <a:buNone/>
            </a:pPr>
            <a:r>
              <a:rPr lang="en-US" sz="2200">
                <a:latin typeface="Calibri" panose="020F0502020204030204" pitchFamily="34" charset="0"/>
                <a:cs typeface="Calibri" panose="020F0502020204030204" pitchFamily="34" charset="0"/>
              </a:rPr>
              <a:t>.. cultural competence. </a:t>
            </a:r>
            <a:endParaRPr lang="fi-FI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Empty train">
            <a:extLst>
              <a:ext uri="{FF2B5EF4-FFF2-40B4-BE49-F238E27FC236}">
                <a16:creationId xmlns:a16="http://schemas.microsoft.com/office/drawing/2014/main" id="{EC37D695-69C3-6224-4F8D-EFFEBD1A9E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6" r="1877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5234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 fontScale="90000"/>
          </a:bodyPr>
          <a:lstStyle/>
          <a:p>
            <a:r>
              <a:rPr lang="en-US" sz="5300" b="1" i="0" dirty="0"/>
              <a:t>Group discussion: </a:t>
            </a:r>
            <a:r>
              <a:rPr lang="en-US" i="0" dirty="0"/>
              <a:t>Observations</a:t>
            </a:r>
            <a:br>
              <a:rPr lang="en-US" b="1" i="0" dirty="0"/>
            </a:br>
            <a:endParaRPr lang="fi-FI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9" y="2301949"/>
            <a:ext cx="5143060" cy="402265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="0" i="0" spc="-47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0" i="0" spc="-26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0" i="0" spc="552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0" i="0" spc="-31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0" i="0" spc="547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learne</a:t>
            </a:r>
            <a:r>
              <a:rPr lang="en-US" b="0" i="0" spc="551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som</a:t>
            </a:r>
            <a:r>
              <a:rPr lang="en-US" b="0" i="0" spc="-19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thin</a:t>
            </a:r>
            <a:r>
              <a:rPr lang="en-US" b="0" i="0" spc="49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b="0" i="0" spc="525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spc="0" baseline="0" dirty="0">
                <a:latin typeface="Calibri" panose="020F0502020204030204" pitchFamily="34" charset="0"/>
                <a:cs typeface="Calibri" panose="020F0502020204030204" pitchFamily="34" charset="0"/>
              </a:rPr>
              <a:t>Finns or Finland 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durin</a:t>
            </a:r>
            <a:r>
              <a:rPr lang="en-US" b="0" i="0" spc="51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b="0" i="0" spc="532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lang="en-US" b="0" i="0" spc="-24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i="0" spc="518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0" i="0" spc="-33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ee</a:t>
            </a:r>
            <a:r>
              <a:rPr lang="en-US" b="0" i="0" spc="-13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b="0" i="0" spc="0" baseline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>
              <a:lnSpc>
                <a:spcPct val="90000"/>
              </a:lnSpc>
            </a:pP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b="0" i="0" spc="0" baseline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0" i="0" spc="-31" baseline="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0" i="0" spc="0" baseline="0" dirty="0">
                <a:latin typeface="Calibri" panose="020F0502020204030204" pitchFamily="34" charset="0"/>
                <a:cs typeface="Calibri" panose="020F0502020204030204" pitchFamily="34" charset="0"/>
              </a:rPr>
              <a:t>ythin</a:t>
            </a:r>
            <a:r>
              <a:rPr lang="en-US" b="0" i="0" spc="495" baseline="0" dirty="0">
                <a:latin typeface="Calibri" panose="020F0502020204030204" pitchFamily="34" charset="0"/>
                <a:cs typeface="Calibri" panose="020F0502020204030204" pitchFamily="34" charset="0"/>
              </a:rPr>
              <a:t>g interesting, odd, or something else </a:t>
            </a:r>
            <a:r>
              <a:rPr lang="en-US" b="0" i="0" spc="-31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b="0" i="0" spc="543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mig</a:t>
            </a:r>
            <a:r>
              <a:rPr lang="en-US" b="0" i="0" spc="-16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="0" i="0" spc="518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="0" i="0" spc="-45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0" i="0" spc="-28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0" i="0" spc="556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0" i="0" spc="0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noticed</a:t>
            </a:r>
            <a:r>
              <a:rPr lang="en-US" b="0" i="0" spc="0" baseline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64D142-D50B-49A2-AEEE-079A544DAA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77" r="13877"/>
          <a:stretch/>
        </p:blipFill>
        <p:spPr>
          <a:xfrm>
            <a:off x="20" y="0"/>
            <a:ext cx="4961049" cy="6866886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C00C17-124E-4100-853F-396A353FC127}"/>
              </a:ext>
            </a:extLst>
          </p:cNvPr>
          <p:cNvSpPr txBox="1"/>
          <p:nvPr/>
        </p:nvSpPr>
        <p:spPr>
          <a:xfrm>
            <a:off x="20" y="6866886"/>
            <a:ext cx="4961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900">
                <a:hlinkClick r:id="rId3" tooltip="https://www.flickr.com/photos/moritzbernoully/4888030898/"/>
              </a:rPr>
              <a:t>This Photo</a:t>
            </a:r>
            <a:r>
              <a:rPr lang="fi-FI" sz="900"/>
              <a:t> by Unknown Author is licensed under </a:t>
            </a:r>
            <a:r>
              <a:rPr lang="fi-FI" sz="900">
                <a:hlinkClick r:id="rId4" tooltip="https://creativecommons.org/licenses/by-nc-nd/3.0/"/>
              </a:rPr>
              <a:t>CC BY-NC-ND</a:t>
            </a:r>
            <a:endParaRPr lang="fi-FI" sz="900"/>
          </a:p>
        </p:txBody>
      </p:sp>
    </p:spTree>
    <p:extLst>
      <p:ext uri="{BB962C8B-B14F-4D97-AF65-F5344CB8AC3E}">
        <p14:creationId xmlns:p14="http://schemas.microsoft.com/office/powerpoint/2010/main" val="262368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sz="4800" b="1" i="0" dirty="0">
                <a:solidFill>
                  <a:schemeClr val="accent1">
                    <a:lumMod val="50000"/>
                  </a:schemeClr>
                </a:solidFill>
              </a:rPr>
              <a:t>innish communication culture </a:t>
            </a:r>
            <a:br>
              <a:rPr lang="en-US" b="1" i="0" dirty="0">
                <a:solidFill>
                  <a:schemeClr val="accent1">
                    <a:lumMod val="50000"/>
                  </a:schemeClr>
                </a:solidFill>
              </a:rPr>
            </a:br>
            <a:endParaRPr lang="fi-FI" sz="24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15557"/>
            <a:ext cx="8524875" cy="4638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1) Video</a:t>
            </a:r>
          </a:p>
          <a:p>
            <a:pPr marL="0" indent="0">
              <a:buNone/>
            </a:pP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On being polite when greeting or discussing with someone in Finland</a:t>
            </a:r>
          </a:p>
          <a:p>
            <a:endParaRPr lang="en-US" sz="22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2) Group discussion</a:t>
            </a:r>
          </a:p>
          <a:p>
            <a:pPr marL="0" indent="0">
              <a:buNone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How would you compare the ways of discussing with or greeting someone (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face-to-face, in an email etc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.) in Finland and elsewhere? 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is similar, what is different? 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What is regarded as polite communication?</a:t>
            </a:r>
          </a:p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Finns and “quietude”: In what ways can silence be interpreted in interaction? How do you feel about silence in conversation? </a:t>
            </a:r>
          </a:p>
        </p:txBody>
      </p:sp>
    </p:spTree>
    <p:extLst>
      <p:ext uri="{BB962C8B-B14F-4D97-AF65-F5344CB8AC3E}">
        <p14:creationId xmlns:p14="http://schemas.microsoft.com/office/powerpoint/2010/main" val="7570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etal object on a brick wall&#10;&#10;Description automatically generated with low confidence">
            <a:extLst>
              <a:ext uri="{FF2B5EF4-FFF2-40B4-BE49-F238E27FC236}">
                <a16:creationId xmlns:a16="http://schemas.microsoft.com/office/drawing/2014/main" id="{2B181405-178C-4B8A-80B5-5525E5AF3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81" b="7343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894"/>
            <a:ext cx="9420225" cy="1899912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F</a:t>
            </a:r>
            <a:r>
              <a:rPr lang="en-US" sz="4800" b="1" i="0" dirty="0">
                <a:solidFill>
                  <a:srgbClr val="002060"/>
                </a:solidFill>
              </a:rPr>
              <a:t>innish communication culture </a:t>
            </a:r>
            <a:br>
              <a:rPr lang="en-US" sz="3100" b="1" i="0" dirty="0"/>
            </a:br>
            <a:endParaRPr lang="fi-FI" sz="3100" i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3926" y="1800520"/>
            <a:ext cx="5924550" cy="44859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comfortable silence </a:t>
            </a:r>
          </a:p>
          <a:p>
            <a:pPr>
              <a:lnSpc>
                <a:spcPct val="100000"/>
              </a:lnSpc>
            </a:pP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turn-taking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listening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others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avoiding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interruption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overlapping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speech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personal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spare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gestures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low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hierarchy</a:t>
            </a:r>
            <a:endParaRPr lang="fi-FI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straightforwardness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greeting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someone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brief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firm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, no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supporting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gestures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i-FI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informal</a:t>
            </a:r>
            <a:r>
              <a:rPr lang="fi-FI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fi-FI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7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8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7F46B3-2F77-4476-9D89-5A69AF45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721" y="2015782"/>
            <a:ext cx="3420853" cy="376953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56DF250B-3CC4-4A91-98E6-A56FA22E2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870" y="2025606"/>
            <a:ext cx="3769536" cy="376953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80891F-E883-4EC1-9EBD-DE2535D39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26" y="2015782"/>
            <a:ext cx="3741264" cy="3769536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139E2CA-6FD2-4B6E-BAF1-3C80596A5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4800" b="1" i="0" dirty="0">
                <a:solidFill>
                  <a:schemeClr val="accent1">
                    <a:lumMod val="50000"/>
                  </a:schemeClr>
                </a:solidFill>
              </a:rPr>
              <a:t>tereotypes</a:t>
            </a:r>
            <a:br>
              <a:rPr lang="en-US" b="1" i="0" dirty="0">
                <a:solidFill>
                  <a:schemeClr val="accent1">
                    <a:lumMod val="50000"/>
                  </a:schemeClr>
                </a:solidFill>
              </a:rPr>
            </a:br>
            <a:endParaRPr lang="fi-FI" sz="2400" i="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19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101-0565-49BB-941D-4548677C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</a:rPr>
              <a:t>S</a:t>
            </a:r>
            <a:r>
              <a:rPr lang="en-US" sz="4800" b="1" i="0" dirty="0">
                <a:solidFill>
                  <a:schemeClr val="accent1">
                    <a:lumMod val="50000"/>
                  </a:schemeClr>
                </a:solidFill>
              </a:rPr>
              <a:t>tereotypes</a:t>
            </a:r>
            <a:br>
              <a:rPr lang="en-US" b="1" i="0" dirty="0">
                <a:solidFill>
                  <a:schemeClr val="accent1">
                    <a:lumMod val="50000"/>
                  </a:schemeClr>
                </a:solidFill>
              </a:rPr>
            </a:br>
            <a:endParaRPr lang="fi-FI" sz="2400" i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82148-7677-4593-862C-EBF5A57E5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427"/>
            <a:ext cx="7583750" cy="4563447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Simplified perception of someone / group</a:t>
            </a:r>
          </a:p>
          <a:p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Stereotypical thinking shapes the we way act and see reality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200" b="0" i="0" spc="-21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="0" i="0" spc="-23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eotypes shape our social </a:t>
            </a:r>
            <a:r>
              <a:rPr lang="en-US" sz="2200" b="0" i="0" spc="-23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eality be</a:t>
            </a:r>
            <a:r>
              <a:rPr lang="en-US" sz="2200" b="0" i="0" spc="-25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ause th</a:t>
            </a:r>
            <a:r>
              <a:rPr lang="en-US" sz="2200" b="0" i="0" spc="-31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sz="2200" b="0" i="0" spc="-13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us </a:t>
            </a:r>
            <a:r>
              <a:rPr lang="en-US" sz="2200" b="0" i="0" spc="-19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2200" b="0" i="0" spc="-17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notice cer</a:t>
            </a:r>
            <a:r>
              <a:rPr lang="en-US" sz="2200" b="0" i="0" spc="-17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 thing</a:t>
            </a:r>
            <a:r>
              <a:rPr lang="en-US" sz="2200" b="0" i="0" spc="-13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 cer</a:t>
            </a:r>
            <a:r>
              <a:rPr lang="en-US" sz="2200" b="0" i="0" spc="-19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ain </a:t>
            </a:r>
            <a:r>
              <a:rPr lang="en-US" sz="2200" b="0" i="0" spc="-33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200" b="0" i="0" spc="-43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b="0" i="0" spc="0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0" i="0" spc="0" dirty="0">
                <a:latin typeface="Calibri" panose="020F0502020204030204" pitchFamily="34" charset="0"/>
                <a:cs typeface="Calibri" panose="020F0502020204030204" pitchFamily="34" charset="0"/>
              </a:rPr>
              <a:t>Stereotypes can e.g. lead to individuals to underperform in different situations</a:t>
            </a:r>
          </a:p>
          <a:p>
            <a:endParaRPr lang="en-US" sz="2200" b="0" i="0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b="0" i="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medi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 also plays a great role in maintaining, or disrupting, stereotypes </a:t>
            </a:r>
            <a:endParaRPr lang="en-US" sz="2200" b="0" i="0" spc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400" b="0" i="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More on stereotypes, see </a:t>
            </a:r>
            <a:r>
              <a:rPr lang="en-US" sz="1400" b="0" i="0" spc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Steele 2010)</a:t>
            </a:r>
          </a:p>
          <a:p>
            <a:pPr marL="0" indent="0">
              <a:buNone/>
            </a:pPr>
            <a:endParaRPr lang="en-US" sz="2200" baseline="0" dirty="0">
              <a:solidFill>
                <a:schemeClr val="tx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8034F-C7EB-4571-8AEC-F81B50CBB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68" y="2447925"/>
            <a:ext cx="2946119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44A4EC-C608-4FD7-AE5F-CF121286A8F5}"/>
              </a:ext>
            </a:extLst>
          </p:cNvPr>
          <p:cNvSpPr txBox="1"/>
          <p:nvPr/>
        </p:nvSpPr>
        <p:spPr>
          <a:xfrm>
            <a:off x="996935" y="880053"/>
            <a:ext cx="5927847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Finnish Nightmares</a:t>
            </a:r>
          </a:p>
          <a:p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badi Extra Light" panose="020B0204020104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Finnish nightmares are comics about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man who feel himself awkward in social situations.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described in the Finnish nightmares web page: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20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Matti, a stereotypical Finn who appreciates peace, quiet and personal space. Matti tries his best to do unto others as he wishes to be done unto him: to give space, be polite and not bother with unnecessary chit chat. As you might’ve guessed, it can’t always go that way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.” (http://finnishnightmares.blogspot.com)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comic is drawn by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Karoliina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Korhonen.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4" name="Picture 3" descr="A picture containing text, sketch, drawing, cartoon&#10;&#10;Description automatically generated">
            <a:extLst>
              <a:ext uri="{FF2B5EF4-FFF2-40B4-BE49-F238E27FC236}">
                <a16:creationId xmlns:a16="http://schemas.microsoft.com/office/drawing/2014/main" id="{FF2874BB-978B-1734-7D36-30BA3735EC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25" y="1212221"/>
            <a:ext cx="4849466" cy="496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9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44A4EC-C608-4FD7-AE5F-CF121286A8F5}"/>
              </a:ext>
            </a:extLst>
          </p:cNvPr>
          <p:cNvSpPr txBox="1"/>
          <p:nvPr/>
        </p:nvSpPr>
        <p:spPr>
          <a:xfrm>
            <a:off x="996935" y="880053"/>
            <a:ext cx="806652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Finnish Nightmares</a:t>
            </a:r>
          </a:p>
          <a:p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badi Extra Light" panose="020B02040201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Group work: 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See the Finnish nightmares comics in the course page and discuss: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does the comic depict a “stereotypical Finn” Matti? What kind of stereotypes is the comic build on?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How does the comic depict the communication culture in Finland?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Think about the homework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TEDtalk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by Pellegrino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Riccardi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on cross-cultural communication. What does it mean to say “minimum words, maximum message”?</a:t>
            </a:r>
          </a:p>
          <a:p>
            <a:endParaRPr lang="en-US" sz="2800" dirty="0"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2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1451</TotalTime>
  <Words>893</Words>
  <Application>Microsoft Office PowerPoint</Application>
  <PresentationFormat>Widescreen</PresentationFormat>
  <Paragraphs>126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Abadi</vt:lpstr>
      <vt:lpstr>Abadi Extra Light</vt:lpstr>
      <vt:lpstr>Arial</vt:lpstr>
      <vt:lpstr>Calibri</vt:lpstr>
      <vt:lpstr>Calibri Light</vt:lpstr>
      <vt:lpstr>Georgia</vt:lpstr>
      <vt:lpstr>Tw Cen MT</vt:lpstr>
      <vt:lpstr>Office Theme</vt:lpstr>
      <vt:lpstr>LC-7009  Get to know Finland </vt:lpstr>
      <vt:lpstr>Lesson 2: communication and cultural competence </vt:lpstr>
      <vt:lpstr>Group discussion: Observations </vt:lpstr>
      <vt:lpstr>Finnish communication culture  </vt:lpstr>
      <vt:lpstr>Finnish communication culture  </vt:lpstr>
      <vt:lpstr>Stereotypes </vt:lpstr>
      <vt:lpstr>Stereotypes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Pre-tasks for lesson 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Lc-7009  Get to know finland</dc:title>
  <dc:creator>Helkiö Noora</dc:creator>
  <cp:lastModifiedBy>Keränen Anja</cp:lastModifiedBy>
  <cp:revision>10</cp:revision>
  <cp:lastPrinted>2022-01-28T06:55:18Z</cp:lastPrinted>
  <dcterms:created xsi:type="dcterms:W3CDTF">2021-09-01T08:59:21Z</dcterms:created>
  <dcterms:modified xsi:type="dcterms:W3CDTF">2023-06-06T09:42:42Z</dcterms:modified>
</cp:coreProperties>
</file>